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9"/>
  </p:notesMasterIdLst>
  <p:handoutMasterIdLst>
    <p:handoutMasterId r:id="rId40"/>
  </p:handoutMasterIdLst>
  <p:sldIdLst>
    <p:sldId id="284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0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05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Theory of machines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Wessam Al Azzawi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Theory of machines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Wessam Al Azzawi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r>
              <a:rPr lang="en-US" sz="2200" i="1" dirty="0" smtClean="0">
                <a:solidFill>
                  <a:srgbClr val="FF0000"/>
                </a:solidFill>
              </a:rPr>
              <a:t>Toothed Gearing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We have discussed in the previous chapter, that </a:t>
            </a:r>
            <a:r>
              <a:rPr lang="en-US" sz="1800" dirty="0" smtClean="0">
                <a:solidFill>
                  <a:schemeClr val="tx1"/>
                </a:solidFill>
              </a:rPr>
              <a:t>the slipping </a:t>
            </a:r>
            <a:r>
              <a:rPr lang="en-US" sz="1800" dirty="0">
                <a:solidFill>
                  <a:schemeClr val="tx1"/>
                </a:solidFill>
              </a:rPr>
              <a:t>of a belt or rope is a common phenomenon, in </a:t>
            </a:r>
            <a:r>
              <a:rPr lang="en-US" sz="1800" dirty="0" smtClean="0">
                <a:solidFill>
                  <a:schemeClr val="tx1"/>
                </a:solidFill>
              </a:rPr>
              <a:t>the transmission </a:t>
            </a:r>
            <a:r>
              <a:rPr lang="en-US" sz="1800" dirty="0">
                <a:solidFill>
                  <a:schemeClr val="tx1"/>
                </a:solidFill>
              </a:rPr>
              <a:t>of motion or power between two shafts. </a:t>
            </a:r>
            <a:r>
              <a:rPr lang="en-US" sz="1800" dirty="0" smtClean="0">
                <a:solidFill>
                  <a:schemeClr val="tx1"/>
                </a:solidFill>
              </a:rPr>
              <a:t>The effect </a:t>
            </a:r>
            <a:r>
              <a:rPr lang="en-US" sz="1800" dirty="0">
                <a:solidFill>
                  <a:schemeClr val="tx1"/>
                </a:solidFill>
              </a:rPr>
              <a:t>of slipping is to reduce the velocity ratio of the system</a:t>
            </a:r>
            <a:r>
              <a:rPr lang="en-US" sz="1800" dirty="0" smtClean="0">
                <a:solidFill>
                  <a:schemeClr val="tx1"/>
                </a:solidFill>
              </a:rPr>
              <a:t>. In </a:t>
            </a:r>
            <a:r>
              <a:rPr lang="en-US" sz="1800" dirty="0">
                <a:solidFill>
                  <a:schemeClr val="tx1"/>
                </a:solidFill>
              </a:rPr>
              <a:t>precision machines, in which a definite velocity ratio is </a:t>
            </a:r>
            <a:r>
              <a:rPr lang="en-US" sz="1800" dirty="0" smtClean="0">
                <a:solidFill>
                  <a:schemeClr val="tx1"/>
                </a:solidFill>
              </a:rPr>
              <a:t>of importance </a:t>
            </a:r>
            <a:r>
              <a:rPr lang="en-US" sz="1800" dirty="0">
                <a:solidFill>
                  <a:schemeClr val="tx1"/>
                </a:solidFill>
              </a:rPr>
              <a:t>(as in watch mechanism), the only positive </a:t>
            </a:r>
            <a:r>
              <a:rPr lang="en-US" sz="1800" dirty="0" smtClean="0">
                <a:solidFill>
                  <a:schemeClr val="tx1"/>
                </a:solidFill>
              </a:rPr>
              <a:t>drive is </a:t>
            </a:r>
            <a:r>
              <a:rPr lang="en-US" sz="1800" dirty="0">
                <a:solidFill>
                  <a:schemeClr val="tx1"/>
                </a:solidFill>
              </a:rPr>
              <a:t>by means of gears or toothed wheels. A gear drive is </a:t>
            </a:r>
            <a:r>
              <a:rPr lang="en-US" sz="1800" dirty="0" smtClean="0">
                <a:solidFill>
                  <a:schemeClr val="tx1"/>
                </a:solidFill>
              </a:rPr>
              <a:t>also provided</a:t>
            </a:r>
            <a:r>
              <a:rPr lang="en-US" sz="1800" dirty="0">
                <a:solidFill>
                  <a:schemeClr val="tx1"/>
                </a:solidFill>
              </a:rPr>
              <a:t>, when the distance between the driver and the </a:t>
            </a:r>
            <a:r>
              <a:rPr lang="en-US" sz="1800" dirty="0" smtClean="0">
                <a:solidFill>
                  <a:schemeClr val="tx1"/>
                </a:solidFill>
              </a:rPr>
              <a:t>follower is </a:t>
            </a:r>
            <a:r>
              <a:rPr lang="en-US" sz="1800" dirty="0">
                <a:solidFill>
                  <a:schemeClr val="tx1"/>
                </a:solidFill>
              </a:rPr>
              <a:t>very small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 order </a:t>
            </a:r>
            <a:r>
              <a:rPr lang="en-US" sz="1800" dirty="0" smtClean="0">
                <a:solidFill>
                  <a:schemeClr val="tx1"/>
                </a:solidFill>
              </a:rPr>
              <a:t>to understand how the </a:t>
            </a:r>
            <a:r>
              <a:rPr lang="en-US" sz="1800" dirty="0">
                <a:solidFill>
                  <a:schemeClr val="tx1"/>
                </a:solidFill>
              </a:rPr>
              <a:t>motion can </a:t>
            </a:r>
            <a:r>
              <a:rPr lang="en-US" sz="1800" dirty="0" smtClean="0">
                <a:solidFill>
                  <a:schemeClr val="tx1"/>
                </a:solidFill>
              </a:rPr>
              <a:t>be transmitted by two toothed wheels, consider two </a:t>
            </a:r>
            <a:r>
              <a:rPr lang="en-US" sz="1800" dirty="0">
                <a:solidFill>
                  <a:schemeClr val="tx1"/>
                </a:solidFill>
              </a:rPr>
              <a:t>plain </a:t>
            </a:r>
            <a:r>
              <a:rPr lang="en-US" sz="1800" dirty="0" smtClean="0">
                <a:solidFill>
                  <a:schemeClr val="tx1"/>
                </a:solidFill>
              </a:rPr>
              <a:t>circular wheels </a:t>
            </a:r>
            <a:r>
              <a:rPr lang="en-US" sz="1800" i="1" dirty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i="1" dirty="0" smtClean="0">
                <a:solidFill>
                  <a:schemeClr val="tx1"/>
                </a:solidFill>
              </a:rPr>
              <a:t>B </a:t>
            </a:r>
            <a:r>
              <a:rPr lang="en-US" sz="1800" dirty="0" smtClean="0">
                <a:solidFill>
                  <a:schemeClr val="tx1"/>
                </a:solidFill>
              </a:rPr>
              <a:t>mounted on shafts</a:t>
            </a:r>
            <a:r>
              <a:rPr lang="en-US" sz="1800" dirty="0">
                <a:solidFill>
                  <a:schemeClr val="tx1"/>
                </a:solidFill>
              </a:rPr>
              <a:t>, having </a:t>
            </a:r>
            <a:r>
              <a:rPr lang="en-US" sz="1800" dirty="0" smtClean="0">
                <a:solidFill>
                  <a:schemeClr val="tx1"/>
                </a:solidFill>
              </a:rPr>
              <a:t>sufficient rough </a:t>
            </a:r>
            <a:r>
              <a:rPr lang="en-US" sz="1800" dirty="0">
                <a:solidFill>
                  <a:schemeClr val="tx1"/>
                </a:solidFill>
              </a:rPr>
              <a:t>surfaces and pressing </a:t>
            </a:r>
            <a:r>
              <a:rPr lang="en-US" sz="1800" dirty="0" smtClean="0">
                <a:solidFill>
                  <a:schemeClr val="tx1"/>
                </a:solidFill>
              </a:rPr>
              <a:t>against each </a:t>
            </a:r>
            <a:r>
              <a:rPr lang="en-US" sz="1800" dirty="0">
                <a:solidFill>
                  <a:schemeClr val="tx1"/>
                </a:solidFill>
              </a:rPr>
              <a:t>other as shown in Fig</a:t>
            </a:r>
            <a:r>
              <a:rPr lang="en-US" sz="1800" dirty="0" smtClean="0">
                <a:solidFill>
                  <a:schemeClr val="tx1"/>
                </a:solidFill>
              </a:rPr>
              <a:t>.(</a:t>
            </a:r>
            <a:r>
              <a:rPr lang="en-US" sz="1800" i="1" dirty="0" smtClean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1943100" cy="20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r>
              <a:rPr lang="en-US" sz="2200" i="1" dirty="0" smtClean="0">
                <a:solidFill>
                  <a:srgbClr val="FF0000"/>
                </a:solidFill>
              </a:rPr>
              <a:t>Gears Trains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Sometimes, two or more gears are made to mesh </a:t>
            </a:r>
            <a:r>
              <a:rPr lang="en-US" sz="1800" dirty="0" smtClean="0">
                <a:solidFill>
                  <a:schemeClr val="tx1"/>
                </a:solidFill>
              </a:rPr>
              <a:t>with each </a:t>
            </a:r>
            <a:r>
              <a:rPr lang="en-US" sz="1800" dirty="0">
                <a:solidFill>
                  <a:schemeClr val="tx1"/>
                </a:solidFill>
              </a:rPr>
              <a:t>other to transmit power from one shaft to another. </a:t>
            </a:r>
            <a:r>
              <a:rPr lang="en-US" sz="1800" dirty="0" smtClean="0">
                <a:solidFill>
                  <a:schemeClr val="tx1"/>
                </a:solidFill>
              </a:rPr>
              <a:t>Such a </a:t>
            </a:r>
            <a:r>
              <a:rPr lang="en-US" sz="1800" dirty="0">
                <a:solidFill>
                  <a:schemeClr val="tx1"/>
                </a:solidFill>
              </a:rPr>
              <a:t>combination is called </a:t>
            </a:r>
            <a:r>
              <a:rPr lang="en-US" sz="1800" b="1" i="1" dirty="0">
                <a:solidFill>
                  <a:schemeClr val="tx2"/>
                </a:solidFill>
              </a:rPr>
              <a:t>gear train </a:t>
            </a:r>
            <a:r>
              <a:rPr lang="en-US" sz="1800" dirty="0">
                <a:solidFill>
                  <a:schemeClr val="tx1"/>
                </a:solidFill>
              </a:rPr>
              <a:t>or </a:t>
            </a:r>
            <a:r>
              <a:rPr lang="en-US" sz="1800" b="1" i="1" dirty="0">
                <a:solidFill>
                  <a:schemeClr val="tx2"/>
                </a:solidFill>
              </a:rPr>
              <a:t>train of toothed wheels</a:t>
            </a:r>
            <a:r>
              <a:rPr lang="en-US" sz="1800" b="1" i="1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en-US" sz="1800" b="1" i="1" dirty="0">
              <a:solidFill>
                <a:schemeClr val="tx2"/>
              </a:solidFill>
            </a:endParaRPr>
          </a:p>
          <a:p>
            <a:pPr algn="l"/>
            <a:endParaRPr lang="en-US" sz="1800" b="1" i="1" dirty="0" smtClean="0">
              <a:solidFill>
                <a:schemeClr val="tx2"/>
              </a:solidFill>
            </a:endParaRPr>
          </a:p>
          <a:p>
            <a:pPr algn="l"/>
            <a:endParaRPr lang="en-US" sz="1800" b="1" i="1" dirty="0">
              <a:solidFill>
                <a:schemeClr val="tx2"/>
              </a:solidFill>
            </a:endParaRPr>
          </a:p>
          <a:p>
            <a:pPr algn="l"/>
            <a:endParaRPr lang="en-US" sz="1800" b="1" i="1" dirty="0" smtClean="0">
              <a:solidFill>
                <a:schemeClr val="tx2"/>
              </a:solidFill>
            </a:endParaRPr>
          </a:p>
          <a:p>
            <a:pPr algn="l"/>
            <a:r>
              <a:rPr lang="en-US" sz="1800" dirty="0" smtClean="0">
                <a:solidFill>
                  <a:schemeClr val="tx2"/>
                </a:solidFill>
              </a:rPr>
              <a:t>There are </a:t>
            </a:r>
            <a:r>
              <a:rPr lang="en-US" sz="1800" dirty="0">
                <a:solidFill>
                  <a:schemeClr val="tx2"/>
                </a:solidFill>
              </a:rPr>
              <a:t>different types of gear trains, </a:t>
            </a:r>
            <a:r>
              <a:rPr lang="en-US" sz="1800" dirty="0" smtClean="0">
                <a:solidFill>
                  <a:schemeClr val="tx2"/>
                </a:solidFill>
              </a:rPr>
              <a:t>depending upon </a:t>
            </a:r>
            <a:r>
              <a:rPr lang="en-US" sz="1800" dirty="0">
                <a:solidFill>
                  <a:schemeClr val="tx2"/>
                </a:solidFill>
              </a:rPr>
              <a:t>the arrangement 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Simple </a:t>
            </a:r>
            <a:r>
              <a:rPr lang="en-US" sz="1800" dirty="0">
                <a:solidFill>
                  <a:schemeClr val="tx2"/>
                </a:solidFill>
              </a:rPr>
              <a:t>gear </a:t>
            </a:r>
            <a:r>
              <a:rPr lang="en-US" sz="1800" dirty="0" smtClean="0">
                <a:solidFill>
                  <a:schemeClr val="tx2"/>
                </a:solidFill>
              </a:rPr>
              <a:t>train 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Compound </a:t>
            </a:r>
            <a:r>
              <a:rPr lang="en-US" sz="1800" dirty="0">
                <a:solidFill>
                  <a:schemeClr val="tx2"/>
                </a:solidFill>
              </a:rPr>
              <a:t>gear </a:t>
            </a:r>
            <a:r>
              <a:rPr lang="en-US" sz="1800" dirty="0" smtClean="0">
                <a:solidFill>
                  <a:schemeClr val="tx2"/>
                </a:solidFill>
              </a:rPr>
              <a:t>train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2"/>
                </a:solidFill>
              </a:rPr>
              <a:t>Reverted gear train</a:t>
            </a:r>
          </a:p>
          <a:p>
            <a:pPr marL="342900" indent="-342900" algn="l">
              <a:buAutoNum type="arabicPeriod"/>
            </a:pPr>
            <a:r>
              <a:rPr lang="en-US" sz="1800" dirty="0" err="1" smtClean="0">
                <a:solidFill>
                  <a:schemeClr val="tx2"/>
                </a:solidFill>
              </a:rPr>
              <a:t>Epicyclic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gear train.</a:t>
            </a:r>
          </a:p>
          <a:p>
            <a:pPr algn="l"/>
            <a:r>
              <a:rPr lang="en-US" sz="1800" dirty="0">
                <a:solidFill>
                  <a:schemeClr val="tx2"/>
                </a:solidFill>
              </a:rPr>
              <a:t>In the first three types of gear trains, the axes of </a:t>
            </a:r>
            <a:r>
              <a:rPr lang="en-US" sz="1800" dirty="0" smtClean="0">
                <a:solidFill>
                  <a:schemeClr val="tx2"/>
                </a:solidFill>
              </a:rPr>
              <a:t>the shafts </a:t>
            </a:r>
            <a:r>
              <a:rPr lang="en-US" sz="1800" dirty="0">
                <a:solidFill>
                  <a:schemeClr val="tx2"/>
                </a:solidFill>
              </a:rPr>
              <a:t>over which the gears are mounted are fixed relative </a:t>
            </a:r>
            <a:r>
              <a:rPr lang="en-US" sz="1800" dirty="0" smtClean="0">
                <a:solidFill>
                  <a:schemeClr val="tx2"/>
                </a:solidFill>
              </a:rPr>
              <a:t>to each </a:t>
            </a:r>
            <a:r>
              <a:rPr lang="en-US" sz="1800" dirty="0">
                <a:solidFill>
                  <a:schemeClr val="tx2"/>
                </a:solidFill>
              </a:rPr>
              <a:t>other. </a:t>
            </a:r>
            <a:endParaRPr lang="en-US" sz="1800" dirty="0" smtClean="0">
              <a:solidFill>
                <a:schemeClr val="tx2"/>
              </a:solidFill>
            </a:endParaRPr>
          </a:p>
          <a:p>
            <a:pPr algn="l"/>
            <a:r>
              <a:rPr lang="en-US" sz="1800" dirty="0" smtClean="0">
                <a:solidFill>
                  <a:schemeClr val="tx2"/>
                </a:solidFill>
              </a:rPr>
              <a:t>In </a:t>
            </a:r>
            <a:r>
              <a:rPr lang="en-US" sz="1800" dirty="0">
                <a:solidFill>
                  <a:schemeClr val="tx2"/>
                </a:solidFill>
              </a:rPr>
              <a:t>case of </a:t>
            </a:r>
            <a:r>
              <a:rPr lang="en-US" sz="1800" dirty="0" err="1">
                <a:solidFill>
                  <a:schemeClr val="tx2"/>
                </a:solidFill>
              </a:rPr>
              <a:t>epicyclic</a:t>
            </a:r>
            <a:r>
              <a:rPr lang="en-US" sz="1800" dirty="0">
                <a:solidFill>
                  <a:schemeClr val="tx2"/>
                </a:solidFill>
              </a:rPr>
              <a:t> gear trains, the axes </a:t>
            </a:r>
            <a:r>
              <a:rPr lang="en-US" sz="1800" dirty="0" smtClean="0">
                <a:solidFill>
                  <a:schemeClr val="tx2"/>
                </a:solidFill>
              </a:rPr>
              <a:t>of the </a:t>
            </a:r>
            <a:r>
              <a:rPr lang="en-US" sz="1800" dirty="0">
                <a:solidFill>
                  <a:schemeClr val="tx2"/>
                </a:solidFill>
              </a:rPr>
              <a:t>shafts on which </a:t>
            </a:r>
            <a:endParaRPr lang="en-US" sz="1800" dirty="0" smtClean="0">
              <a:solidFill>
                <a:schemeClr val="tx2"/>
              </a:solidFill>
            </a:endParaRPr>
          </a:p>
          <a:p>
            <a:pPr algn="l"/>
            <a:r>
              <a:rPr lang="en-US" sz="1800" dirty="0" smtClean="0">
                <a:solidFill>
                  <a:schemeClr val="tx2"/>
                </a:solidFill>
              </a:rPr>
              <a:t>the </a:t>
            </a:r>
            <a:r>
              <a:rPr lang="en-US" sz="1800" dirty="0">
                <a:solidFill>
                  <a:schemeClr val="tx2"/>
                </a:solidFill>
              </a:rPr>
              <a:t>gears </a:t>
            </a:r>
            <a:r>
              <a:rPr lang="en-US" sz="1800" dirty="0" smtClean="0">
                <a:solidFill>
                  <a:schemeClr val="tx2"/>
                </a:solidFill>
              </a:rPr>
              <a:t>are mounted </a:t>
            </a:r>
            <a:r>
              <a:rPr lang="en-US" sz="1800" dirty="0">
                <a:solidFill>
                  <a:schemeClr val="tx2"/>
                </a:solidFill>
              </a:rPr>
              <a:t>may move </a:t>
            </a:r>
            <a:r>
              <a:rPr lang="en-US" sz="1800" dirty="0" smtClean="0">
                <a:solidFill>
                  <a:schemeClr val="tx2"/>
                </a:solidFill>
              </a:rPr>
              <a:t>relative to </a:t>
            </a:r>
            <a:r>
              <a:rPr lang="en-US" sz="1800" dirty="0">
                <a:solidFill>
                  <a:schemeClr val="tx2"/>
                </a:solidFill>
              </a:rPr>
              <a:t>a fixed axis.</a:t>
            </a:r>
          </a:p>
          <a:p>
            <a:pPr algn="just"/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19275"/>
            <a:ext cx="29908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1555296" cy="102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r>
              <a:rPr lang="en-US" sz="2000" i="1" dirty="0">
                <a:solidFill>
                  <a:schemeClr val="tx2"/>
                </a:solidFill>
              </a:rPr>
              <a:t>Simple Gear Train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When there is only one gear on each shaft, as </a:t>
            </a:r>
            <a:r>
              <a:rPr lang="en-US" sz="1800" dirty="0" smtClean="0">
                <a:solidFill>
                  <a:schemeClr val="tx1"/>
                </a:solidFill>
              </a:rPr>
              <a:t>shown in Fig.1</a:t>
            </a:r>
            <a:r>
              <a:rPr lang="en-US" sz="1800" dirty="0">
                <a:solidFill>
                  <a:schemeClr val="tx1"/>
                </a:solidFill>
              </a:rPr>
              <a:t>, it is known as simple gear train.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Sometimes, the distance between the two gears is </a:t>
            </a:r>
            <a:r>
              <a:rPr lang="en-US" sz="1800" dirty="0" smtClean="0">
                <a:solidFill>
                  <a:schemeClr val="tx1"/>
                </a:solidFill>
              </a:rPr>
              <a:t>large in </a:t>
            </a:r>
            <a:r>
              <a:rPr lang="en-US" sz="1800" dirty="0">
                <a:solidFill>
                  <a:schemeClr val="tx1"/>
                </a:solidFill>
              </a:rPr>
              <a:t>such a case, </a:t>
            </a:r>
            <a:r>
              <a:rPr lang="en-US" sz="1800" dirty="0" smtClean="0">
                <a:solidFill>
                  <a:schemeClr val="tx1"/>
                </a:solidFill>
              </a:rPr>
              <a:t>motion may </a:t>
            </a:r>
            <a:r>
              <a:rPr lang="en-US" sz="1800" dirty="0">
                <a:solidFill>
                  <a:schemeClr val="tx1"/>
                </a:solidFill>
              </a:rPr>
              <a:t>be transmitted </a:t>
            </a:r>
            <a:r>
              <a:rPr lang="en-US" sz="1800" dirty="0" smtClean="0">
                <a:solidFill>
                  <a:schemeClr val="tx1"/>
                </a:solidFill>
              </a:rPr>
              <a:t>by: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1. P</a:t>
            </a:r>
            <a:r>
              <a:rPr lang="en-US" sz="1800" dirty="0" smtClean="0">
                <a:solidFill>
                  <a:schemeClr val="tx1"/>
                </a:solidFill>
              </a:rPr>
              <a:t>roviding large </a:t>
            </a:r>
            <a:r>
              <a:rPr lang="en-US" sz="1800" dirty="0">
                <a:solidFill>
                  <a:schemeClr val="tx1"/>
                </a:solidFill>
              </a:rPr>
              <a:t>sized gear, or 2. </a:t>
            </a:r>
            <a:r>
              <a:rPr lang="en-US" sz="1800" dirty="0" smtClean="0">
                <a:solidFill>
                  <a:schemeClr val="tx1"/>
                </a:solidFill>
              </a:rPr>
              <a:t>Providing </a:t>
            </a:r>
            <a:r>
              <a:rPr lang="en-US" sz="1800" dirty="0">
                <a:solidFill>
                  <a:schemeClr val="tx1"/>
                </a:solidFill>
              </a:rPr>
              <a:t>one or more intermediate gears.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Providing </a:t>
            </a:r>
            <a:r>
              <a:rPr lang="en-US" sz="1800" dirty="0">
                <a:solidFill>
                  <a:schemeClr val="tx1"/>
                </a:solidFill>
              </a:rPr>
              <a:t>large sized </a:t>
            </a:r>
            <a:r>
              <a:rPr lang="en-US" sz="1800" dirty="0" smtClean="0">
                <a:solidFill>
                  <a:schemeClr val="tx1"/>
                </a:solidFill>
              </a:rPr>
              <a:t>gears is very inconvenient and uneconomical method ; whereas providing one or more intermediate gear </a:t>
            </a:r>
            <a:r>
              <a:rPr lang="en-US" sz="1800" dirty="0">
                <a:solidFill>
                  <a:schemeClr val="tx1"/>
                </a:solidFill>
              </a:rPr>
              <a:t>is very convenient and economical.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2599"/>
            <a:ext cx="3938588" cy="15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6" y="3224213"/>
            <a:ext cx="5805014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49" y="4321552"/>
            <a:ext cx="1842951" cy="5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when </a:t>
            </a:r>
            <a:r>
              <a:rPr lang="en-US" sz="1800" dirty="0">
                <a:solidFill>
                  <a:schemeClr val="tx1"/>
                </a:solidFill>
              </a:rPr>
              <a:t>the number of intermediate gears are odd, the motion of </a:t>
            </a:r>
            <a:r>
              <a:rPr lang="en-US" sz="1800" dirty="0" smtClean="0">
                <a:solidFill>
                  <a:schemeClr val="tx1"/>
                </a:solidFill>
              </a:rPr>
              <a:t>the driver </a:t>
            </a:r>
            <a:r>
              <a:rPr lang="en-US" sz="1800" dirty="0">
                <a:solidFill>
                  <a:schemeClr val="tx1"/>
                </a:solidFill>
              </a:rPr>
              <a:t>and driven </a:t>
            </a:r>
            <a:r>
              <a:rPr lang="en-US" sz="1800" dirty="0" smtClean="0">
                <a:solidFill>
                  <a:schemeClr val="tx1"/>
                </a:solidFill>
              </a:rPr>
              <a:t>is </a:t>
            </a:r>
            <a:r>
              <a:rPr lang="en-US" sz="1800" i="1" dirty="0" smtClean="0">
                <a:solidFill>
                  <a:schemeClr val="tx2"/>
                </a:solidFill>
              </a:rPr>
              <a:t>like </a:t>
            </a:r>
            <a:r>
              <a:rPr lang="en-US" sz="1800" dirty="0" smtClean="0">
                <a:solidFill>
                  <a:schemeClr val="tx1"/>
                </a:solidFill>
              </a:rPr>
              <a:t>Fig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). But when the number is </a:t>
            </a:r>
            <a:r>
              <a:rPr lang="en-US" sz="1800" dirty="0">
                <a:solidFill>
                  <a:schemeClr val="tx1"/>
                </a:solidFill>
              </a:rPr>
              <a:t>even, the motion of the driven </a:t>
            </a:r>
            <a:r>
              <a:rPr lang="en-US" sz="1800" dirty="0" smtClean="0">
                <a:solidFill>
                  <a:schemeClr val="tx1"/>
                </a:solidFill>
              </a:rPr>
              <a:t>will be in </a:t>
            </a:r>
            <a:r>
              <a:rPr lang="en-US" sz="1800" dirty="0">
                <a:solidFill>
                  <a:schemeClr val="tx1"/>
                </a:solidFill>
              </a:rPr>
              <a:t>the opposite direction of the driver </a:t>
            </a:r>
            <a:r>
              <a:rPr lang="en-US" sz="1800" dirty="0" smtClean="0">
                <a:solidFill>
                  <a:schemeClr val="tx1"/>
                </a:solidFill>
              </a:rPr>
              <a:t>Fig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(c</a:t>
            </a:r>
            <a:r>
              <a:rPr lang="en-US" sz="1800" dirty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Now consider a simple train of gears with one intermediate gear as shown in </a:t>
            </a:r>
            <a:r>
              <a:rPr lang="en-US" sz="1800" dirty="0" smtClean="0">
                <a:solidFill>
                  <a:schemeClr val="tx1"/>
                </a:solidFill>
              </a:rPr>
              <a:t>Fig.(</a:t>
            </a:r>
            <a:r>
              <a:rPr lang="en-US" sz="1800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). Let </a:t>
            </a:r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i="1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= Speed of driver in </a:t>
            </a:r>
            <a:r>
              <a:rPr lang="en-US" sz="1800" dirty="0" err="1">
                <a:solidFill>
                  <a:schemeClr val="tx1"/>
                </a:solidFill>
              </a:rPr>
              <a:t>r.p.m</a:t>
            </a:r>
            <a:r>
              <a:rPr lang="en-US" sz="1800" dirty="0">
                <a:solidFill>
                  <a:schemeClr val="tx1"/>
                </a:solidFill>
              </a:rPr>
              <a:t>.,</a:t>
            </a:r>
          </a:p>
          <a:p>
            <a:pPr marL="339725" algn="l"/>
            <a:r>
              <a:rPr lang="en-US" sz="1800" i="1" dirty="0">
                <a:solidFill>
                  <a:schemeClr val="tx1"/>
                </a:solidFill>
              </a:rPr>
              <a:t>N</a:t>
            </a:r>
            <a:r>
              <a:rPr lang="en-US" sz="1800" i="1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= Speed of intermediate gear in </a:t>
            </a:r>
            <a:r>
              <a:rPr lang="en-US" sz="1800" dirty="0" err="1">
                <a:solidFill>
                  <a:schemeClr val="tx1"/>
                </a:solidFill>
              </a:rPr>
              <a:t>r.p.m</a:t>
            </a:r>
            <a:r>
              <a:rPr lang="en-US" sz="1800" dirty="0">
                <a:solidFill>
                  <a:schemeClr val="tx1"/>
                </a:solidFill>
              </a:rPr>
              <a:t>.,</a:t>
            </a:r>
          </a:p>
          <a:p>
            <a:pPr marL="339725" algn="l"/>
            <a:r>
              <a:rPr lang="en-US" sz="1800" i="1" dirty="0" smtClean="0">
                <a:solidFill>
                  <a:schemeClr val="tx1"/>
                </a:solidFill>
              </a:rPr>
              <a:t>N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Speed of driven or follower in </a:t>
            </a:r>
            <a:r>
              <a:rPr lang="en-US" sz="1800" dirty="0" err="1">
                <a:solidFill>
                  <a:schemeClr val="tx1"/>
                </a:solidFill>
              </a:rPr>
              <a:t>r.p.m</a:t>
            </a:r>
            <a:r>
              <a:rPr lang="en-US" sz="1800" dirty="0">
                <a:solidFill>
                  <a:schemeClr val="tx1"/>
                </a:solidFill>
              </a:rPr>
              <a:t>.,</a:t>
            </a:r>
          </a:p>
          <a:p>
            <a:pPr marL="339725" algn="l"/>
            <a:r>
              <a:rPr lang="en-US" sz="1800" i="1" dirty="0">
                <a:solidFill>
                  <a:schemeClr val="tx1"/>
                </a:solidFill>
              </a:rPr>
              <a:t>T</a:t>
            </a:r>
            <a:r>
              <a:rPr lang="en-US" sz="1800" i="1" baseline="-25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= Number of teeth on driver,</a:t>
            </a:r>
          </a:p>
          <a:p>
            <a:pPr marL="339725" algn="l"/>
            <a:r>
              <a:rPr lang="en-US" sz="1800" i="1" dirty="0">
                <a:solidFill>
                  <a:schemeClr val="tx1"/>
                </a:solidFill>
              </a:rPr>
              <a:t>T</a:t>
            </a:r>
            <a:r>
              <a:rPr lang="en-US" sz="1800" i="1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= Number of teeth on intermediate gear, and</a:t>
            </a:r>
          </a:p>
          <a:p>
            <a:pPr marL="339725" algn="l"/>
            <a:r>
              <a:rPr lang="en-US" sz="1800" i="1" dirty="0">
                <a:solidFill>
                  <a:schemeClr val="tx1"/>
                </a:solidFill>
              </a:rPr>
              <a:t>T</a:t>
            </a:r>
            <a:r>
              <a:rPr lang="en-US" sz="1800" i="1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= Number of teeth on driven or follower.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Since the driving gear 1 is in mesh with the intermediate gear 2, therefore speed </a:t>
            </a:r>
            <a:r>
              <a:rPr lang="en-US" sz="1800" dirty="0" smtClean="0">
                <a:solidFill>
                  <a:schemeClr val="tx1"/>
                </a:solidFill>
              </a:rPr>
              <a:t>ratio for these </a:t>
            </a:r>
            <a:r>
              <a:rPr lang="en-US" sz="1800" dirty="0">
                <a:solidFill>
                  <a:schemeClr val="tx1"/>
                </a:solidFill>
              </a:rPr>
              <a:t>two gears is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3938588" cy="15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7400"/>
            <a:ext cx="55112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by </a:t>
            </a:r>
            <a:r>
              <a:rPr lang="en-US" sz="1800" dirty="0">
                <a:solidFill>
                  <a:schemeClr val="tx1"/>
                </a:solidFill>
              </a:rPr>
              <a:t>multiplying </a:t>
            </a:r>
            <a:r>
              <a:rPr lang="en-US" sz="1800" dirty="0" smtClean="0">
                <a:solidFill>
                  <a:schemeClr val="tx1"/>
                </a:solidFill>
              </a:rPr>
              <a:t>the equations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) and (ii</a:t>
            </a:r>
            <a:r>
              <a:rPr lang="en-US" sz="18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intermediate gears are called idle gears, as they do not effect the speed ratio or train value of the system.</a:t>
            </a: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3938588" cy="15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8" y="2349241"/>
            <a:ext cx="7996652" cy="10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5923749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9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r>
              <a:rPr lang="en-US" sz="2200" i="1" dirty="0" smtClean="0">
                <a:solidFill>
                  <a:schemeClr val="tx2"/>
                </a:solidFill>
              </a:rPr>
              <a:t>Compound </a:t>
            </a:r>
            <a:r>
              <a:rPr lang="en-US" sz="2200" i="1" dirty="0">
                <a:solidFill>
                  <a:schemeClr val="tx2"/>
                </a:solidFill>
              </a:rPr>
              <a:t>Gear Train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When there are more than one gear on a shaft, as shown in </a:t>
            </a:r>
            <a:r>
              <a:rPr lang="en-US" sz="1800" dirty="0" smtClean="0">
                <a:solidFill>
                  <a:schemeClr val="tx1"/>
                </a:solidFill>
              </a:rPr>
              <a:t>Fig.2</a:t>
            </a:r>
            <a:r>
              <a:rPr lang="en-US" sz="1800" dirty="0">
                <a:solidFill>
                  <a:schemeClr val="tx1"/>
                </a:solidFill>
              </a:rPr>
              <a:t>, it is called a </a:t>
            </a:r>
            <a:r>
              <a:rPr lang="en-US" sz="1800" i="1" dirty="0" smtClean="0">
                <a:solidFill>
                  <a:schemeClr val="tx2"/>
                </a:solidFill>
              </a:rPr>
              <a:t>compound train </a:t>
            </a:r>
            <a:r>
              <a:rPr lang="en-US" sz="1800" i="1" dirty="0">
                <a:solidFill>
                  <a:schemeClr val="tx2"/>
                </a:solidFill>
              </a:rPr>
              <a:t>of gear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whenever the distance between the driver and the driven or follower has to be </a:t>
            </a:r>
            <a:r>
              <a:rPr lang="en-US" sz="1800" dirty="0" smtClean="0">
                <a:solidFill>
                  <a:schemeClr val="tx1"/>
                </a:solidFill>
              </a:rPr>
              <a:t>bridged over </a:t>
            </a:r>
            <a:r>
              <a:rPr lang="en-US" sz="1800" dirty="0">
                <a:solidFill>
                  <a:schemeClr val="tx1"/>
                </a:solidFill>
              </a:rPr>
              <a:t>by intermediate gears and at the same time a </a:t>
            </a:r>
            <a:r>
              <a:rPr lang="en-US" sz="1800" dirty="0" smtClean="0">
                <a:solidFill>
                  <a:schemeClr val="tx1"/>
                </a:solidFill>
              </a:rPr>
              <a:t>speed </a:t>
            </a:r>
            <a:r>
              <a:rPr lang="en-US" sz="1800" dirty="0">
                <a:solidFill>
                  <a:schemeClr val="tx1"/>
                </a:solidFill>
              </a:rPr>
              <a:t>ratio is required, </a:t>
            </a:r>
            <a:r>
              <a:rPr lang="en-US" sz="1800" dirty="0" smtClean="0">
                <a:solidFill>
                  <a:schemeClr val="tx1"/>
                </a:solidFill>
              </a:rPr>
              <a:t>then compound gears on intermediate shafts is required. In </a:t>
            </a:r>
            <a:r>
              <a:rPr lang="en-US" sz="1800" dirty="0">
                <a:solidFill>
                  <a:schemeClr val="tx1"/>
                </a:solidFill>
              </a:rPr>
              <a:t>this case, each intermediate shaft has two gears rigidly fixed to it so that they </a:t>
            </a:r>
            <a:r>
              <a:rPr lang="en-US" sz="1800" dirty="0" smtClean="0">
                <a:solidFill>
                  <a:schemeClr val="tx1"/>
                </a:solidFill>
              </a:rPr>
              <a:t>have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same speed</a:t>
            </a:r>
            <a:r>
              <a:rPr lang="en-US" sz="1800" dirty="0">
                <a:solidFill>
                  <a:schemeClr val="tx1"/>
                </a:solidFill>
              </a:rPr>
              <a:t>. One of these two gears meshes with the driver and the other with the driven or follower</a:t>
            </a: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1"/>
            <a:ext cx="2390775" cy="23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8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Theory </a:t>
            </a:r>
            <a:r>
              <a:rPr lang="en-US" sz="1800" i="1" dirty="0" smtClean="0"/>
              <a:t>o++</a:t>
            </a:r>
            <a:br>
              <a:rPr lang="en-US" sz="1800" i="1" dirty="0" smtClean="0"/>
            </a:br>
            <a:r>
              <a:rPr lang="en-US" sz="1800" i="1" dirty="0" smtClean="0"/>
              <a:t>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gear 1 is the driving gear mounted </a:t>
            </a:r>
            <a:r>
              <a:rPr lang="en-US" sz="1800" dirty="0" smtClean="0">
                <a:solidFill>
                  <a:schemeClr val="tx1"/>
                </a:solidFill>
              </a:rPr>
              <a:t>on shaft </a:t>
            </a:r>
            <a:r>
              <a:rPr lang="en-US" sz="1800" dirty="0">
                <a:solidFill>
                  <a:schemeClr val="tx1"/>
                </a:solidFill>
              </a:rPr>
              <a:t>A, gears 2 and 3 are compound gears which are mounted on shaft B. The gears 4 and 5 are </a:t>
            </a:r>
            <a:r>
              <a:rPr lang="en-US" sz="1800" dirty="0" smtClean="0">
                <a:solidFill>
                  <a:schemeClr val="tx1"/>
                </a:solidFill>
              </a:rPr>
              <a:t>also compound </a:t>
            </a:r>
            <a:r>
              <a:rPr lang="en-US" sz="1800" dirty="0">
                <a:solidFill>
                  <a:schemeClr val="tx1"/>
                </a:solidFill>
              </a:rPr>
              <a:t>gears which are mounted on shaft C and the gear 6 is the driven gear mounted on shaft D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2390775" cy="23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665186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Theory </a:t>
            </a:r>
            <a:r>
              <a:rPr lang="en-US" sz="1800" i="1" dirty="0" smtClean="0"/>
              <a:t>o++</a:t>
            </a:r>
            <a:br>
              <a:rPr lang="en-US" sz="1800" i="1" dirty="0" smtClean="0"/>
            </a:br>
            <a:r>
              <a:rPr lang="en-US" sz="1800" i="1" dirty="0" smtClean="0"/>
              <a:t>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2390775" cy="23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671473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4548186"/>
            <a:ext cx="4090779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077200" cy="5715000"/>
          </a:xfrm>
        </p:spPr>
        <p:txBody>
          <a:bodyPr>
            <a:noAutofit/>
          </a:bodyPr>
          <a:lstStyle/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The advantage of a compound train over a simple gear train is that a much larger </a:t>
            </a:r>
            <a:r>
              <a:rPr lang="en-US" sz="1800" dirty="0" smtClean="0">
                <a:solidFill>
                  <a:schemeClr val="tx1"/>
                </a:solidFill>
              </a:rPr>
              <a:t>speed reduction </a:t>
            </a:r>
            <a:r>
              <a:rPr lang="en-US" sz="1800" dirty="0">
                <a:solidFill>
                  <a:schemeClr val="tx1"/>
                </a:solidFill>
              </a:rPr>
              <a:t>from the first shaft to the last shaft can be </a:t>
            </a:r>
            <a:r>
              <a:rPr lang="en-US" sz="1800" dirty="0" smtClean="0">
                <a:solidFill>
                  <a:schemeClr val="tx1"/>
                </a:solidFill>
              </a:rPr>
              <a:t>obtained. </a:t>
            </a:r>
            <a:r>
              <a:rPr lang="en-US" sz="1800" dirty="0">
                <a:solidFill>
                  <a:schemeClr val="tx1"/>
                </a:solidFill>
              </a:rPr>
              <a:t>If a simple gear </a:t>
            </a:r>
            <a:r>
              <a:rPr lang="en-US" sz="1800" dirty="0" smtClean="0">
                <a:solidFill>
                  <a:schemeClr val="tx1"/>
                </a:solidFill>
              </a:rPr>
              <a:t>train is </a:t>
            </a:r>
            <a:r>
              <a:rPr lang="en-US" sz="1800" dirty="0">
                <a:solidFill>
                  <a:schemeClr val="tx1"/>
                </a:solidFill>
              </a:rPr>
              <a:t>used to give a large speed reduction, the last gear has to be very large. Usually for a speed </a:t>
            </a:r>
            <a:r>
              <a:rPr lang="en-US" sz="1800" dirty="0" smtClean="0">
                <a:solidFill>
                  <a:schemeClr val="tx1"/>
                </a:solidFill>
              </a:rPr>
              <a:t>reduction in </a:t>
            </a:r>
            <a:r>
              <a:rPr lang="en-US" sz="1800" dirty="0">
                <a:solidFill>
                  <a:schemeClr val="tx1"/>
                </a:solidFill>
              </a:rPr>
              <a:t>excess of 7 to 1, a simple train is not used and a compound train </a:t>
            </a:r>
            <a:r>
              <a:rPr lang="en-US" sz="1800" dirty="0" smtClean="0">
                <a:solidFill>
                  <a:schemeClr val="tx1"/>
                </a:solidFill>
              </a:rPr>
              <a:t>is </a:t>
            </a:r>
            <a:r>
              <a:rPr lang="en-US" sz="1800" dirty="0">
                <a:solidFill>
                  <a:schemeClr val="tx1"/>
                </a:solidFill>
              </a:rPr>
              <a:t>employed.</a:t>
            </a: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2390775" cy="23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4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398278" cy="5715000"/>
          </a:xfrm>
        </p:spPr>
        <p:txBody>
          <a:bodyPr>
            <a:noAutofit/>
          </a:bodyPr>
          <a:lstStyle/>
          <a:p>
            <a:pPr algn="just"/>
            <a:r>
              <a:rPr lang="en-US" sz="1800" i="1" dirty="0">
                <a:solidFill>
                  <a:srgbClr val="FF0000"/>
                </a:solidFill>
              </a:rPr>
              <a:t>Example </a:t>
            </a:r>
            <a:r>
              <a:rPr lang="en-US" sz="1800" i="1" dirty="0" smtClean="0">
                <a:solidFill>
                  <a:srgbClr val="FF0000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. The gearing of a machine tool is </a:t>
            </a:r>
            <a:r>
              <a:rPr lang="en-US" sz="1800" dirty="0" smtClean="0">
                <a:solidFill>
                  <a:schemeClr val="tx1"/>
                </a:solidFill>
              </a:rPr>
              <a:t>shown in Fig.3</a:t>
            </a:r>
            <a:r>
              <a:rPr lang="en-US" sz="1800" dirty="0">
                <a:solidFill>
                  <a:schemeClr val="tx1"/>
                </a:solidFill>
              </a:rPr>
              <a:t>. The motor shaft is connected to gear A and </a:t>
            </a:r>
            <a:r>
              <a:rPr lang="en-US" sz="1800" dirty="0" smtClean="0">
                <a:solidFill>
                  <a:schemeClr val="tx1"/>
                </a:solidFill>
              </a:rPr>
              <a:t>rotates at </a:t>
            </a:r>
            <a:r>
              <a:rPr lang="en-US" sz="1800" dirty="0">
                <a:solidFill>
                  <a:schemeClr val="tx1"/>
                </a:solidFill>
              </a:rPr>
              <a:t>975 </a:t>
            </a:r>
            <a:r>
              <a:rPr lang="en-US" sz="1800" dirty="0" err="1">
                <a:solidFill>
                  <a:schemeClr val="tx1"/>
                </a:solidFill>
              </a:rPr>
              <a:t>r.p.m</a:t>
            </a:r>
            <a:r>
              <a:rPr lang="en-US" sz="1800" dirty="0">
                <a:solidFill>
                  <a:schemeClr val="tx1"/>
                </a:solidFill>
              </a:rPr>
              <a:t>. The gear wheels B, C, D and E are fixed to </a:t>
            </a:r>
            <a:r>
              <a:rPr lang="en-US" sz="1800" dirty="0" smtClean="0">
                <a:solidFill>
                  <a:schemeClr val="tx1"/>
                </a:solidFill>
              </a:rPr>
              <a:t>parallel shafts </a:t>
            </a:r>
            <a:r>
              <a:rPr lang="en-US" sz="1800" dirty="0">
                <a:solidFill>
                  <a:schemeClr val="tx1"/>
                </a:solidFill>
              </a:rPr>
              <a:t>rotating together. The final gear F is fixed on the </a:t>
            </a:r>
            <a:r>
              <a:rPr lang="en-US" sz="1800" dirty="0" smtClean="0">
                <a:solidFill>
                  <a:schemeClr val="tx1"/>
                </a:solidFill>
              </a:rPr>
              <a:t>output shaft</a:t>
            </a:r>
            <a:r>
              <a:rPr lang="en-US" sz="1800" dirty="0">
                <a:solidFill>
                  <a:schemeClr val="tx1"/>
                </a:solidFill>
              </a:rPr>
              <a:t>. What is the speed of gear F ? The number of teeth </a:t>
            </a:r>
            <a:r>
              <a:rPr lang="en-US" sz="1800" dirty="0" smtClean="0">
                <a:solidFill>
                  <a:schemeClr val="tx1"/>
                </a:solidFill>
              </a:rPr>
              <a:t>on each </a:t>
            </a:r>
            <a:r>
              <a:rPr lang="en-US" sz="1800" dirty="0">
                <a:solidFill>
                  <a:schemeClr val="tx1"/>
                </a:solidFill>
              </a:rPr>
              <a:t>gear are as given below :</a:t>
            </a: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449753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10" y="2819400"/>
            <a:ext cx="3742290" cy="342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77000" y="1905000"/>
            <a:ext cx="2378479" cy="1687513"/>
            <a:chOff x="6477000" y="1905000"/>
            <a:chExt cx="2378479" cy="168751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905000"/>
              <a:ext cx="2378479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105150"/>
              <a:ext cx="725487" cy="487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086532" y="3407847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62728"/>
            <a:ext cx="4171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48250"/>
            <a:ext cx="2714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0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398278" cy="5715000"/>
          </a:xfrm>
        </p:spPr>
        <p:txBody>
          <a:bodyPr>
            <a:noAutofit/>
          </a:bodyPr>
          <a:lstStyle/>
          <a:p>
            <a:pPr algn="just"/>
            <a:r>
              <a:rPr lang="en-US" sz="1800" i="1" dirty="0">
                <a:solidFill>
                  <a:schemeClr val="tx2"/>
                </a:solidFill>
              </a:rPr>
              <a:t>Design of Spur </a:t>
            </a:r>
            <a:r>
              <a:rPr lang="en-US" sz="1800" i="1" dirty="0" smtClean="0">
                <a:solidFill>
                  <a:schemeClr val="tx2"/>
                </a:solidFill>
              </a:rPr>
              <a:t>Gears</a:t>
            </a:r>
          </a:p>
          <a:p>
            <a:pPr algn="just"/>
            <a:endParaRPr lang="en-US" sz="1800" i="1" dirty="0" smtClean="0">
              <a:solidFill>
                <a:schemeClr val="tx2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6532" y="3407847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5" y="1295400"/>
            <a:ext cx="657809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ÙØªÙØ¬Ø© Ø¨Ø­Ø« Ø§ÙØµÙØ± Ø¹Ù âªspur gear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143000"/>
            <a:ext cx="1905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ÙØªÙØ¬Ø© Ø¨Ø­Ø« Ø§ÙØµÙØ± Ø¹Ù âªgear circular pitchâ¬â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570186"/>
            <a:ext cx="1980801" cy="10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ØµÙØ±Ø© Ø°Ø§Øª ØµÙØ©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52" y="3773952"/>
            <a:ext cx="2187781" cy="179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6248400" cy="571500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when the tangential </a:t>
            </a:r>
            <a:r>
              <a:rPr lang="en-US" sz="1800" dirty="0">
                <a:solidFill>
                  <a:schemeClr val="tx1"/>
                </a:solidFill>
              </a:rPr>
              <a:t>force (P) exceeds the *frictional resistance (F), </a:t>
            </a:r>
            <a:r>
              <a:rPr lang="en-US" sz="1800" dirty="0" smtClean="0">
                <a:solidFill>
                  <a:schemeClr val="tx1"/>
                </a:solidFill>
              </a:rPr>
              <a:t>slipping </a:t>
            </a:r>
            <a:r>
              <a:rPr lang="en-US" sz="1800" dirty="0">
                <a:solidFill>
                  <a:schemeClr val="tx1"/>
                </a:solidFill>
              </a:rPr>
              <a:t>will take place between the </a:t>
            </a:r>
            <a:r>
              <a:rPr lang="en-US" sz="1800" dirty="0" smtClean="0">
                <a:solidFill>
                  <a:schemeClr val="tx1"/>
                </a:solidFill>
              </a:rPr>
              <a:t>two wheels</a:t>
            </a:r>
            <a:r>
              <a:rPr lang="en-US" sz="1800" dirty="0">
                <a:solidFill>
                  <a:schemeClr val="tx1"/>
                </a:solidFill>
              </a:rPr>
              <a:t>. Thus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friction </a:t>
            </a:r>
            <a:r>
              <a:rPr lang="en-US" sz="1800" dirty="0">
                <a:solidFill>
                  <a:schemeClr val="tx1"/>
                </a:solidFill>
              </a:rPr>
              <a:t>drive is not a positive drive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In order to avoid the slipping, a number of </a:t>
            </a:r>
            <a:r>
              <a:rPr lang="en-US" sz="1800" dirty="0" smtClean="0">
                <a:solidFill>
                  <a:schemeClr val="tx1"/>
                </a:solidFill>
              </a:rPr>
              <a:t>teeth </a:t>
            </a:r>
            <a:r>
              <a:rPr lang="en-US" sz="1800" dirty="0">
                <a:solidFill>
                  <a:schemeClr val="tx1"/>
                </a:solidFill>
              </a:rPr>
              <a:t>as shown </a:t>
            </a:r>
            <a:r>
              <a:rPr lang="en-US" sz="1800" dirty="0" smtClean="0">
                <a:solidFill>
                  <a:schemeClr val="tx1"/>
                </a:solidFill>
              </a:rPr>
              <a:t>in Fig.(</a:t>
            </a:r>
            <a:r>
              <a:rPr lang="en-US" sz="1800" dirty="0">
                <a:solidFill>
                  <a:schemeClr val="tx1"/>
                </a:solidFill>
              </a:rPr>
              <a:t>b), are provided on the periphery of the wheel A, </a:t>
            </a:r>
            <a:r>
              <a:rPr lang="en-US" sz="1800" dirty="0" smtClean="0">
                <a:solidFill>
                  <a:schemeClr val="tx1"/>
                </a:solidFill>
              </a:rPr>
              <a:t>which </a:t>
            </a:r>
            <a:r>
              <a:rPr lang="en-US" sz="1800" dirty="0">
                <a:solidFill>
                  <a:schemeClr val="tx1"/>
                </a:solidFill>
              </a:rPr>
              <a:t>will fit into the </a:t>
            </a:r>
            <a:r>
              <a:rPr lang="en-US" sz="1800" dirty="0" smtClean="0">
                <a:solidFill>
                  <a:schemeClr val="tx1"/>
                </a:solidFill>
              </a:rPr>
              <a:t>corresponding teeth on the wheel </a:t>
            </a:r>
            <a:r>
              <a:rPr lang="en-US" sz="1800" dirty="0">
                <a:solidFill>
                  <a:schemeClr val="tx1"/>
                </a:solidFill>
              </a:rPr>
              <a:t>B. </a:t>
            </a:r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friction wheel with the teeth cut on it is known as </a:t>
            </a:r>
            <a:r>
              <a:rPr lang="en-US" sz="1800" dirty="0" smtClean="0">
                <a:solidFill>
                  <a:schemeClr val="tx1"/>
                </a:solidFill>
              </a:rPr>
              <a:t>toothed wheel </a:t>
            </a:r>
            <a:r>
              <a:rPr lang="en-US" sz="1800" dirty="0">
                <a:solidFill>
                  <a:schemeClr val="tx1"/>
                </a:solidFill>
              </a:rPr>
              <a:t>or gear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1800" i="1" dirty="0">
                <a:solidFill>
                  <a:schemeClr val="tx2"/>
                </a:solidFill>
              </a:rPr>
              <a:t>Advantages and Disadvantages of Gear Drive </a:t>
            </a:r>
            <a:endParaRPr lang="en-US" sz="1800" i="1" dirty="0" smtClean="0">
              <a:solidFill>
                <a:schemeClr val="tx2"/>
              </a:solidFill>
            </a:endParaRPr>
          </a:p>
          <a:p>
            <a:pPr algn="l"/>
            <a:r>
              <a:rPr lang="en-US" sz="1600" i="1" dirty="0">
                <a:solidFill>
                  <a:srgbClr val="FF0000"/>
                </a:solidFill>
              </a:rPr>
              <a:t>Advantages</a:t>
            </a:r>
          </a:p>
          <a:p>
            <a:pPr algn="l"/>
            <a:r>
              <a:rPr lang="en-US" sz="1600" b="1" dirty="0">
                <a:solidFill>
                  <a:srgbClr val="ED008D"/>
                </a:solidFill>
              </a:rPr>
              <a:t>1. </a:t>
            </a:r>
            <a:r>
              <a:rPr lang="en-US" sz="1600" dirty="0">
                <a:solidFill>
                  <a:srgbClr val="231F20"/>
                </a:solidFill>
              </a:rPr>
              <a:t>It transmits exact velocity ratio.</a:t>
            </a:r>
          </a:p>
          <a:p>
            <a:pPr algn="l"/>
            <a:r>
              <a:rPr lang="en-US" sz="1600" b="1" dirty="0">
                <a:solidFill>
                  <a:srgbClr val="ED008D"/>
                </a:solidFill>
              </a:rPr>
              <a:t>2. </a:t>
            </a:r>
            <a:r>
              <a:rPr lang="en-US" sz="1600" dirty="0">
                <a:solidFill>
                  <a:srgbClr val="231F20"/>
                </a:solidFill>
              </a:rPr>
              <a:t>It may be used to transmit large power.</a:t>
            </a:r>
          </a:p>
          <a:p>
            <a:pPr algn="l"/>
            <a:r>
              <a:rPr lang="en-US" sz="1600" b="1" dirty="0">
                <a:solidFill>
                  <a:srgbClr val="ED008D"/>
                </a:solidFill>
              </a:rPr>
              <a:t>3. </a:t>
            </a:r>
            <a:r>
              <a:rPr lang="en-US" sz="1600" dirty="0">
                <a:solidFill>
                  <a:srgbClr val="231F20"/>
                </a:solidFill>
              </a:rPr>
              <a:t>It has high efficiency.</a:t>
            </a:r>
          </a:p>
          <a:p>
            <a:pPr algn="l"/>
            <a:r>
              <a:rPr lang="en-US" sz="1600" b="1" dirty="0">
                <a:solidFill>
                  <a:srgbClr val="ED008D"/>
                </a:solidFill>
              </a:rPr>
              <a:t>4. </a:t>
            </a:r>
            <a:r>
              <a:rPr lang="en-US" sz="1600" dirty="0">
                <a:solidFill>
                  <a:srgbClr val="231F20"/>
                </a:solidFill>
              </a:rPr>
              <a:t>It has reliable service.</a:t>
            </a:r>
          </a:p>
          <a:p>
            <a:pPr algn="l"/>
            <a:r>
              <a:rPr lang="en-US" sz="1600" b="1" dirty="0">
                <a:solidFill>
                  <a:srgbClr val="ED008D"/>
                </a:solidFill>
              </a:rPr>
              <a:t>5. </a:t>
            </a:r>
            <a:r>
              <a:rPr lang="en-US" sz="1600" dirty="0">
                <a:solidFill>
                  <a:srgbClr val="231F20"/>
                </a:solidFill>
              </a:rPr>
              <a:t>It has compact layout.</a:t>
            </a:r>
          </a:p>
          <a:p>
            <a:pPr algn="l"/>
            <a:r>
              <a:rPr lang="en-US" sz="1600" i="1" dirty="0">
                <a:solidFill>
                  <a:srgbClr val="FF0000"/>
                </a:solidFill>
              </a:rPr>
              <a:t>Disadvantages</a:t>
            </a:r>
          </a:p>
          <a:p>
            <a:pPr algn="l"/>
            <a:r>
              <a:rPr lang="en-US" sz="1600" b="1" dirty="0">
                <a:solidFill>
                  <a:srgbClr val="ED008D"/>
                </a:solidFill>
              </a:rPr>
              <a:t>1. </a:t>
            </a:r>
            <a:r>
              <a:rPr lang="en-US" sz="1600" dirty="0">
                <a:solidFill>
                  <a:srgbClr val="231F20"/>
                </a:solidFill>
              </a:rPr>
              <a:t>The manufacture of gears require special tools and equipment.</a:t>
            </a:r>
          </a:p>
          <a:p>
            <a:pPr algn="l"/>
            <a:r>
              <a:rPr lang="en-US" sz="1600" b="1" dirty="0">
                <a:solidFill>
                  <a:srgbClr val="ED008D"/>
                </a:solidFill>
              </a:rPr>
              <a:t>2. </a:t>
            </a:r>
            <a:r>
              <a:rPr lang="en-US" sz="1600" dirty="0">
                <a:solidFill>
                  <a:srgbClr val="231F20"/>
                </a:solidFill>
              </a:rPr>
              <a:t>The error in cutting teeth may cause vibrations and noise during operation.</a:t>
            </a:r>
            <a:endParaRPr lang="en-US" sz="16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205798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44240"/>
            <a:ext cx="1969008" cy="211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just"/>
            <a:r>
              <a:rPr lang="en-US" sz="1800" i="1" dirty="0" smtClean="0">
                <a:solidFill>
                  <a:srgbClr val="FF0000"/>
                </a:solidFill>
              </a:rPr>
              <a:t>Example. 2</a:t>
            </a:r>
            <a:r>
              <a:rPr lang="en-US" sz="1800" b="1" dirty="0" smtClean="0">
                <a:solidFill>
                  <a:schemeClr val="tx1"/>
                </a:solidFill>
              </a:rPr>
              <a:t>:</a:t>
            </a:r>
            <a:r>
              <a:rPr lang="en-US" sz="1800" dirty="0" smtClean="0">
                <a:solidFill>
                  <a:schemeClr val="tx1"/>
                </a:solidFill>
              </a:rPr>
              <a:t>Two </a:t>
            </a:r>
            <a:r>
              <a:rPr lang="en-US" sz="1800" dirty="0">
                <a:solidFill>
                  <a:schemeClr val="tx1"/>
                </a:solidFill>
              </a:rPr>
              <a:t>parallel shafts, about 600 mm apart are to be connected by spur gears.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One shaft is to run at 360 </a:t>
            </a:r>
            <a:r>
              <a:rPr lang="en-US" sz="1800" dirty="0" err="1">
                <a:solidFill>
                  <a:schemeClr val="tx1"/>
                </a:solidFill>
              </a:rPr>
              <a:t>r.p.m</a:t>
            </a:r>
            <a:r>
              <a:rPr lang="en-US" sz="1800" dirty="0">
                <a:solidFill>
                  <a:schemeClr val="tx1"/>
                </a:solidFill>
              </a:rPr>
              <a:t>. and the other at 120 </a:t>
            </a:r>
            <a:r>
              <a:rPr lang="en-US" sz="1800" dirty="0" err="1">
                <a:solidFill>
                  <a:schemeClr val="tx1"/>
                </a:solidFill>
              </a:rPr>
              <a:t>r.p.m</a:t>
            </a:r>
            <a:r>
              <a:rPr lang="en-US" sz="1800" dirty="0">
                <a:solidFill>
                  <a:schemeClr val="tx1"/>
                </a:solidFill>
              </a:rPr>
              <a:t>. Design the gears, if </a:t>
            </a:r>
            <a:r>
              <a:rPr lang="en-US" sz="1800" dirty="0" smtClean="0">
                <a:solidFill>
                  <a:schemeClr val="tx1"/>
                </a:solidFill>
              </a:rPr>
              <a:t>the circular </a:t>
            </a:r>
            <a:r>
              <a:rPr lang="en-US" sz="1800" dirty="0">
                <a:solidFill>
                  <a:schemeClr val="tx1"/>
                </a:solidFill>
              </a:rPr>
              <a:t>pitch </a:t>
            </a:r>
            <a:r>
              <a:rPr lang="en-US" sz="1800" dirty="0" smtClean="0">
                <a:solidFill>
                  <a:schemeClr val="tx1"/>
                </a:solidFill>
              </a:rPr>
              <a:t>is to </a:t>
            </a:r>
            <a:r>
              <a:rPr lang="en-US" sz="1800" dirty="0">
                <a:solidFill>
                  <a:schemeClr val="tx1"/>
                </a:solidFill>
              </a:rPr>
              <a:t>be 25 mm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1800" dirty="0">
                <a:solidFill>
                  <a:srgbClr val="FF0000"/>
                </a:solidFill>
              </a:rPr>
              <a:t>Solution. </a:t>
            </a:r>
            <a:r>
              <a:rPr lang="en-US" sz="1800" dirty="0">
                <a:solidFill>
                  <a:srgbClr val="231F20"/>
                </a:solidFill>
              </a:rPr>
              <a:t>Given : </a:t>
            </a:r>
            <a:r>
              <a:rPr lang="en-US" sz="1800" i="1" dirty="0">
                <a:solidFill>
                  <a:srgbClr val="231F20"/>
                </a:solidFill>
              </a:rPr>
              <a:t>x </a:t>
            </a:r>
            <a:r>
              <a:rPr lang="en-US" sz="1800" dirty="0">
                <a:solidFill>
                  <a:srgbClr val="231F20"/>
                </a:solidFill>
              </a:rPr>
              <a:t>= 600 mm ; </a:t>
            </a:r>
            <a:r>
              <a:rPr lang="en-US" sz="1800" i="1" dirty="0">
                <a:solidFill>
                  <a:srgbClr val="231F20"/>
                </a:solidFill>
              </a:rPr>
              <a:t>N</a:t>
            </a:r>
            <a:r>
              <a:rPr lang="en-US" sz="800" dirty="0">
                <a:solidFill>
                  <a:srgbClr val="231F20"/>
                </a:solidFill>
              </a:rPr>
              <a:t>1 </a:t>
            </a:r>
            <a:r>
              <a:rPr lang="en-US" sz="1800" dirty="0">
                <a:solidFill>
                  <a:srgbClr val="231F20"/>
                </a:solidFill>
              </a:rPr>
              <a:t>= 360 </a:t>
            </a:r>
            <a:r>
              <a:rPr lang="en-US" sz="1800" dirty="0" err="1">
                <a:solidFill>
                  <a:srgbClr val="231F20"/>
                </a:solidFill>
              </a:rPr>
              <a:t>r.p.m</a:t>
            </a:r>
            <a:r>
              <a:rPr lang="en-US" sz="1800" dirty="0">
                <a:solidFill>
                  <a:srgbClr val="231F20"/>
                </a:solidFill>
              </a:rPr>
              <a:t>. ; </a:t>
            </a:r>
            <a:r>
              <a:rPr lang="en-US" sz="1800" i="1" dirty="0">
                <a:solidFill>
                  <a:srgbClr val="231F20"/>
                </a:solidFill>
              </a:rPr>
              <a:t>N</a:t>
            </a:r>
            <a:r>
              <a:rPr lang="en-US" sz="800" dirty="0">
                <a:solidFill>
                  <a:srgbClr val="231F20"/>
                </a:solidFill>
              </a:rPr>
              <a:t>2 </a:t>
            </a:r>
            <a:r>
              <a:rPr lang="en-US" sz="1800" dirty="0">
                <a:solidFill>
                  <a:srgbClr val="231F20"/>
                </a:solidFill>
              </a:rPr>
              <a:t>= 120 </a:t>
            </a:r>
            <a:r>
              <a:rPr lang="en-US" sz="1800" dirty="0" err="1">
                <a:solidFill>
                  <a:srgbClr val="231F20"/>
                </a:solidFill>
              </a:rPr>
              <a:t>r.p.m</a:t>
            </a:r>
            <a:r>
              <a:rPr lang="en-US" sz="1800" dirty="0">
                <a:solidFill>
                  <a:srgbClr val="231F20"/>
                </a:solidFill>
              </a:rPr>
              <a:t>. ; </a:t>
            </a:r>
            <a:r>
              <a:rPr lang="en-US" sz="1800" i="1" dirty="0">
                <a:solidFill>
                  <a:srgbClr val="231F20"/>
                </a:solidFill>
              </a:rPr>
              <a:t>p</a:t>
            </a:r>
            <a:r>
              <a:rPr lang="en-US" sz="800" i="1" dirty="0">
                <a:solidFill>
                  <a:srgbClr val="231F20"/>
                </a:solidFill>
              </a:rPr>
              <a:t>c </a:t>
            </a:r>
            <a:r>
              <a:rPr lang="en-US" sz="1800" dirty="0">
                <a:solidFill>
                  <a:srgbClr val="231F20"/>
                </a:solidFill>
              </a:rPr>
              <a:t>= 25 </a:t>
            </a:r>
            <a:r>
              <a:rPr lang="en-US" sz="1800" dirty="0" smtClean="0">
                <a:solidFill>
                  <a:srgbClr val="231F20"/>
                </a:solidFill>
              </a:rPr>
              <a:t>mm</a:t>
            </a: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6532" y="3407847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7086600" cy="359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58" y="5757862"/>
            <a:ext cx="434554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6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6532" y="3407847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4801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495800"/>
            <a:ext cx="4457700" cy="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just"/>
            <a:r>
              <a:rPr lang="en-US" sz="2200" i="1" dirty="0">
                <a:solidFill>
                  <a:schemeClr val="tx2"/>
                </a:solidFill>
              </a:rPr>
              <a:t>Reverted Gear </a:t>
            </a:r>
            <a:r>
              <a:rPr lang="en-US" sz="2200" i="1" dirty="0" smtClean="0">
                <a:solidFill>
                  <a:schemeClr val="tx2"/>
                </a:solidFill>
              </a:rPr>
              <a:t>Train</a:t>
            </a: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6532" y="3407847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77000" y="990600"/>
            <a:ext cx="1943100" cy="2786579"/>
            <a:chOff x="6096000" y="990600"/>
            <a:chExt cx="2324100" cy="345113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90600"/>
              <a:ext cx="2324100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86600" y="3933826"/>
              <a:ext cx="888460" cy="507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Fig.4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05384" y="1309968"/>
            <a:ext cx="5919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the axes of the first </a:t>
            </a:r>
            <a:r>
              <a:rPr lang="en-US" dirty="0" smtClean="0"/>
              <a:t>driver and </a:t>
            </a:r>
            <a:r>
              <a:rPr lang="en-US" dirty="0"/>
              <a:t>the last </a:t>
            </a:r>
            <a:r>
              <a:rPr lang="en-US" dirty="0" smtClean="0"/>
              <a:t>driven are </a:t>
            </a:r>
            <a:r>
              <a:rPr lang="en-US" dirty="0"/>
              <a:t>co-axial</a:t>
            </a:r>
            <a:r>
              <a:rPr lang="en-US" dirty="0" smtClean="0"/>
              <a:t>, then </a:t>
            </a:r>
            <a:r>
              <a:rPr lang="en-US" dirty="0"/>
              <a:t>the gear train is known as </a:t>
            </a:r>
            <a:r>
              <a:rPr lang="en-US" i="1" dirty="0">
                <a:solidFill>
                  <a:schemeClr val="tx2"/>
                </a:solidFill>
              </a:rPr>
              <a:t>reverted gear train</a:t>
            </a:r>
            <a:r>
              <a:rPr lang="en-US" b="1" dirty="0"/>
              <a:t> </a:t>
            </a:r>
            <a:r>
              <a:rPr lang="en-US" dirty="0" smtClean="0"/>
              <a:t>as shown </a:t>
            </a:r>
            <a:r>
              <a:rPr lang="en-US" dirty="0"/>
              <a:t>in Fig. </a:t>
            </a:r>
            <a:r>
              <a:rPr lang="en-US" dirty="0" smtClean="0"/>
              <a:t>4. We see that gear 1 drives the gear </a:t>
            </a:r>
            <a:r>
              <a:rPr lang="en-US" dirty="0"/>
              <a:t>2 </a:t>
            </a:r>
            <a:r>
              <a:rPr lang="en-US" dirty="0" smtClean="0"/>
              <a:t>in </a:t>
            </a:r>
            <a:r>
              <a:rPr lang="en-US" dirty="0"/>
              <a:t>the opposite direction</a:t>
            </a:r>
            <a:r>
              <a:rPr lang="en-US" dirty="0" smtClean="0"/>
              <a:t>. Since </a:t>
            </a:r>
            <a:r>
              <a:rPr lang="en-US" dirty="0"/>
              <a:t>the gears 2 and 3 are mounted on the </a:t>
            </a:r>
            <a:r>
              <a:rPr lang="en-US" dirty="0" smtClean="0"/>
              <a:t>same shaft</a:t>
            </a:r>
            <a:r>
              <a:rPr lang="en-US" dirty="0"/>
              <a:t>, therefore they form a compound gear and the </a:t>
            </a:r>
            <a:r>
              <a:rPr lang="en-US" dirty="0" smtClean="0"/>
              <a:t>gear 3 </a:t>
            </a:r>
            <a:r>
              <a:rPr lang="en-US" dirty="0"/>
              <a:t>will rotate in the same direction as that of gear 2. </a:t>
            </a:r>
            <a:r>
              <a:rPr lang="en-US" dirty="0" smtClean="0"/>
              <a:t>The gear </a:t>
            </a:r>
            <a:r>
              <a:rPr lang="en-US" dirty="0"/>
              <a:t>3 (which is now the second driver) drives the gear </a:t>
            </a:r>
            <a:r>
              <a:rPr lang="en-US" dirty="0" smtClean="0"/>
              <a:t>4 in </a:t>
            </a:r>
            <a:r>
              <a:rPr lang="en-US" dirty="0"/>
              <a:t>the same direction </a:t>
            </a:r>
            <a:r>
              <a:rPr lang="en-US" dirty="0" smtClean="0"/>
              <a:t>as that </a:t>
            </a:r>
            <a:r>
              <a:rPr lang="en-US" dirty="0"/>
              <a:t>of gear 1. Thus we see that in a reverted gear train</a:t>
            </a:r>
            <a:r>
              <a:rPr lang="en-US" dirty="0" smtClean="0"/>
              <a:t>, the </a:t>
            </a:r>
            <a:r>
              <a:rPr lang="en-US" dirty="0"/>
              <a:t>motion of the first gear and the last gear is </a:t>
            </a:r>
            <a:r>
              <a:rPr lang="en-US" i="1" dirty="0"/>
              <a:t>like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219574"/>
            <a:ext cx="4676775" cy="190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6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just"/>
            <a:r>
              <a:rPr lang="en-US" sz="2200" i="1" dirty="0">
                <a:solidFill>
                  <a:schemeClr val="tx2"/>
                </a:solidFill>
              </a:rPr>
              <a:t>Reverted Gear </a:t>
            </a:r>
            <a:r>
              <a:rPr lang="en-US" sz="2200" i="1" dirty="0" smtClean="0">
                <a:solidFill>
                  <a:schemeClr val="tx2"/>
                </a:solidFill>
              </a:rPr>
              <a:t>Train</a:t>
            </a: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86532" y="3407847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77000" y="990600"/>
            <a:ext cx="1943100" cy="2786579"/>
            <a:chOff x="6096000" y="990600"/>
            <a:chExt cx="2324100" cy="345113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990600"/>
              <a:ext cx="2324100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086600" y="3933826"/>
              <a:ext cx="888460" cy="507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Fig.4</a:t>
              </a:r>
              <a:endParaRPr lang="en-US" dirty="0"/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1219200"/>
            <a:ext cx="6315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7" y="4308660"/>
            <a:ext cx="3828493" cy="7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r>
              <a:rPr lang="en-US" sz="1800" b="1" i="1" dirty="0">
                <a:solidFill>
                  <a:srgbClr val="FF0000"/>
                </a:solidFill>
              </a:rPr>
              <a:t>Example </a:t>
            </a:r>
            <a:r>
              <a:rPr lang="en-US" sz="1800" b="1" i="1" dirty="0" smtClean="0">
                <a:solidFill>
                  <a:srgbClr val="FF0000"/>
                </a:solidFill>
              </a:rPr>
              <a:t>3</a:t>
            </a:r>
            <a:r>
              <a:rPr lang="en-US" sz="1800" b="1" i="1" dirty="0">
                <a:solidFill>
                  <a:srgbClr val="FF0000"/>
                </a:solidFill>
              </a:rPr>
              <a:t>.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The speed ratio of the reverted </a:t>
            </a:r>
            <a:r>
              <a:rPr lang="en-US" sz="1800" dirty="0" smtClean="0">
                <a:solidFill>
                  <a:schemeClr val="tx1"/>
                </a:solidFill>
              </a:rPr>
              <a:t>gear train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as </a:t>
            </a:r>
            <a:r>
              <a:rPr lang="en-US" sz="1800" dirty="0">
                <a:solidFill>
                  <a:schemeClr val="tx1"/>
                </a:solidFill>
              </a:rPr>
              <a:t>shown in </a:t>
            </a:r>
            <a:r>
              <a:rPr lang="en-US" sz="1800" dirty="0" smtClean="0">
                <a:solidFill>
                  <a:schemeClr val="tx1"/>
                </a:solidFill>
              </a:rPr>
              <a:t>Fig.5</a:t>
            </a:r>
            <a:r>
              <a:rPr lang="en-US" sz="1800" dirty="0">
                <a:solidFill>
                  <a:schemeClr val="tx1"/>
                </a:solidFill>
              </a:rPr>
              <a:t>, is to be 12. The module pitch </a:t>
            </a:r>
            <a:r>
              <a:rPr lang="en-US" sz="1800" dirty="0" smtClean="0">
                <a:solidFill>
                  <a:schemeClr val="tx1"/>
                </a:solidFill>
              </a:rPr>
              <a:t>of gears </a:t>
            </a:r>
            <a:r>
              <a:rPr lang="en-US" sz="1800" dirty="0">
                <a:solidFill>
                  <a:schemeClr val="tx1"/>
                </a:solidFill>
              </a:rPr>
              <a:t>A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B is 3.125 mm and of gears C and D is 2.5 mm</a:t>
            </a:r>
            <a:r>
              <a:rPr lang="en-US" sz="1800" dirty="0" smtClean="0">
                <a:solidFill>
                  <a:schemeClr val="tx1"/>
                </a:solidFill>
              </a:rPr>
              <a:t>. Calculate </a:t>
            </a:r>
            <a:r>
              <a:rPr lang="en-US" sz="1800" dirty="0">
                <a:solidFill>
                  <a:schemeClr val="tx1"/>
                </a:solidFill>
              </a:rPr>
              <a:t>the suitable numbers of teeth </a:t>
            </a:r>
            <a:r>
              <a:rPr lang="en-US" sz="1800" dirty="0" smtClean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the gears. </a:t>
            </a:r>
            <a:r>
              <a:rPr lang="en-US" sz="1800" dirty="0" smtClean="0">
                <a:solidFill>
                  <a:schemeClr val="tx1"/>
                </a:solidFill>
              </a:rPr>
              <a:t>No gear </a:t>
            </a:r>
            <a:r>
              <a:rPr lang="en-US" sz="1800" dirty="0">
                <a:solidFill>
                  <a:schemeClr val="tx1"/>
                </a:solidFill>
              </a:rPr>
              <a:t>is to have less than 24 teeth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b="1" i="1" dirty="0">
                <a:solidFill>
                  <a:srgbClr val="FF0000"/>
                </a:solidFill>
              </a:rPr>
              <a:t>Solution</a:t>
            </a:r>
            <a:r>
              <a:rPr lang="en-US" sz="1800" b="1" dirty="0">
                <a:solidFill>
                  <a:srgbClr val="ED008D"/>
                </a:solidFill>
              </a:rPr>
              <a:t>. </a:t>
            </a:r>
            <a:r>
              <a:rPr lang="en-US" sz="1800" dirty="0">
                <a:solidFill>
                  <a:srgbClr val="231F20"/>
                </a:solidFill>
              </a:rPr>
              <a:t>Given : Speed ratio, </a:t>
            </a:r>
            <a:r>
              <a:rPr lang="en-US" sz="1800" i="1" dirty="0">
                <a:solidFill>
                  <a:srgbClr val="231F20"/>
                </a:solidFill>
              </a:rPr>
              <a:t>N</a:t>
            </a:r>
            <a:r>
              <a:rPr lang="en-US" sz="800" dirty="0">
                <a:solidFill>
                  <a:srgbClr val="231F20"/>
                </a:solidFill>
              </a:rPr>
              <a:t>A</a:t>
            </a:r>
            <a:r>
              <a:rPr lang="en-US" sz="1800" dirty="0">
                <a:solidFill>
                  <a:srgbClr val="231F20"/>
                </a:solidFill>
              </a:rPr>
              <a:t>/</a:t>
            </a:r>
            <a:r>
              <a:rPr lang="en-US" sz="1800" i="1" dirty="0">
                <a:solidFill>
                  <a:srgbClr val="231F20"/>
                </a:solidFill>
              </a:rPr>
              <a:t>N</a:t>
            </a:r>
            <a:r>
              <a:rPr lang="en-US" sz="800" dirty="0">
                <a:solidFill>
                  <a:srgbClr val="231F20"/>
                </a:solidFill>
              </a:rPr>
              <a:t>D </a:t>
            </a:r>
            <a:r>
              <a:rPr lang="en-US" sz="1800" dirty="0">
                <a:solidFill>
                  <a:srgbClr val="231F20"/>
                </a:solidFill>
              </a:rPr>
              <a:t>= 12 ;</a:t>
            </a:r>
          </a:p>
          <a:p>
            <a:pPr algn="l"/>
            <a:r>
              <a:rPr lang="it-IT" sz="1800" i="1" dirty="0">
                <a:solidFill>
                  <a:srgbClr val="231F20"/>
                </a:solidFill>
              </a:rPr>
              <a:t>m</a:t>
            </a:r>
            <a:r>
              <a:rPr lang="it-IT" sz="800" dirty="0">
                <a:solidFill>
                  <a:srgbClr val="231F20"/>
                </a:solidFill>
              </a:rPr>
              <a:t>A </a:t>
            </a:r>
            <a:r>
              <a:rPr lang="it-IT" sz="1800" dirty="0">
                <a:solidFill>
                  <a:srgbClr val="231F20"/>
                </a:solidFill>
              </a:rPr>
              <a:t>= </a:t>
            </a:r>
            <a:r>
              <a:rPr lang="it-IT" sz="1800" i="1" dirty="0">
                <a:solidFill>
                  <a:srgbClr val="231F20"/>
                </a:solidFill>
              </a:rPr>
              <a:t>m</a:t>
            </a:r>
            <a:r>
              <a:rPr lang="it-IT" sz="800" dirty="0">
                <a:solidFill>
                  <a:srgbClr val="231F20"/>
                </a:solidFill>
              </a:rPr>
              <a:t>B </a:t>
            </a:r>
            <a:r>
              <a:rPr lang="it-IT" sz="1800" dirty="0">
                <a:solidFill>
                  <a:srgbClr val="231F20"/>
                </a:solidFill>
              </a:rPr>
              <a:t>= 3.125 mm ; </a:t>
            </a:r>
            <a:r>
              <a:rPr lang="it-IT" sz="1800" i="1" dirty="0">
                <a:solidFill>
                  <a:srgbClr val="231F20"/>
                </a:solidFill>
              </a:rPr>
              <a:t>m</a:t>
            </a:r>
            <a:r>
              <a:rPr lang="it-IT" sz="800" dirty="0">
                <a:solidFill>
                  <a:srgbClr val="231F20"/>
                </a:solidFill>
              </a:rPr>
              <a:t>C </a:t>
            </a:r>
            <a:r>
              <a:rPr lang="it-IT" sz="1800" dirty="0">
                <a:solidFill>
                  <a:srgbClr val="231F20"/>
                </a:solidFill>
              </a:rPr>
              <a:t>= </a:t>
            </a:r>
            <a:r>
              <a:rPr lang="it-IT" sz="1800" i="1" dirty="0">
                <a:solidFill>
                  <a:srgbClr val="231F20"/>
                </a:solidFill>
              </a:rPr>
              <a:t>m</a:t>
            </a:r>
            <a:r>
              <a:rPr lang="it-IT" sz="800" dirty="0">
                <a:solidFill>
                  <a:srgbClr val="231F20"/>
                </a:solidFill>
              </a:rPr>
              <a:t>D </a:t>
            </a:r>
            <a:r>
              <a:rPr lang="it-IT" sz="1800" dirty="0">
                <a:solidFill>
                  <a:srgbClr val="231F20"/>
                </a:solidFill>
              </a:rPr>
              <a:t>= 2.5 mm</a:t>
            </a:r>
          </a:p>
          <a:p>
            <a:pPr algn="l"/>
            <a:r>
              <a:rPr lang="en-US" sz="1800" dirty="0">
                <a:solidFill>
                  <a:srgbClr val="231F20"/>
                </a:solidFill>
              </a:rPr>
              <a:t>Let </a:t>
            </a:r>
            <a:r>
              <a:rPr lang="en-US" sz="1800" i="1" dirty="0">
                <a:solidFill>
                  <a:srgbClr val="231F20"/>
                </a:solidFill>
              </a:rPr>
              <a:t>N</a:t>
            </a:r>
            <a:r>
              <a:rPr lang="en-US" sz="800" dirty="0">
                <a:solidFill>
                  <a:srgbClr val="231F20"/>
                </a:solidFill>
              </a:rPr>
              <a:t>A </a:t>
            </a:r>
            <a:r>
              <a:rPr lang="en-US" sz="1800" dirty="0">
                <a:solidFill>
                  <a:srgbClr val="231F20"/>
                </a:solidFill>
              </a:rPr>
              <a:t>= Speed of gear </a:t>
            </a:r>
            <a:r>
              <a:rPr lang="en-US" sz="1800" i="1" dirty="0">
                <a:solidFill>
                  <a:srgbClr val="231F20"/>
                </a:solidFill>
              </a:rPr>
              <a:t>A</a:t>
            </a:r>
            <a:r>
              <a:rPr lang="en-US" sz="1800" dirty="0">
                <a:solidFill>
                  <a:srgbClr val="231F20"/>
                </a:solidFill>
              </a:rPr>
              <a:t>,</a:t>
            </a:r>
          </a:p>
          <a:p>
            <a:pPr algn="l"/>
            <a:r>
              <a:rPr lang="en-US" sz="1800" i="1" dirty="0">
                <a:solidFill>
                  <a:srgbClr val="231F20"/>
                </a:solidFill>
              </a:rPr>
              <a:t>T</a:t>
            </a:r>
            <a:r>
              <a:rPr lang="en-US" sz="800" dirty="0">
                <a:solidFill>
                  <a:srgbClr val="231F20"/>
                </a:solidFill>
              </a:rPr>
              <a:t>A </a:t>
            </a:r>
            <a:r>
              <a:rPr lang="en-US" sz="1800" dirty="0">
                <a:solidFill>
                  <a:srgbClr val="231F20"/>
                </a:solidFill>
              </a:rPr>
              <a:t>= Number of teeth on gear </a:t>
            </a:r>
            <a:r>
              <a:rPr lang="en-US" sz="1800" i="1" dirty="0">
                <a:solidFill>
                  <a:srgbClr val="231F20"/>
                </a:solidFill>
              </a:rPr>
              <a:t>A</a:t>
            </a:r>
            <a:r>
              <a:rPr lang="en-US" sz="1800" dirty="0">
                <a:solidFill>
                  <a:srgbClr val="231F20"/>
                </a:solidFill>
              </a:rPr>
              <a:t>,</a:t>
            </a:r>
          </a:p>
          <a:p>
            <a:pPr algn="l"/>
            <a:r>
              <a:rPr lang="en-US" sz="1800" i="1" dirty="0" err="1">
                <a:solidFill>
                  <a:srgbClr val="231F20"/>
                </a:solidFill>
              </a:rPr>
              <a:t>r</a:t>
            </a:r>
            <a:r>
              <a:rPr lang="en-US" sz="800" dirty="0" err="1">
                <a:solidFill>
                  <a:srgbClr val="231F20"/>
                </a:solidFill>
              </a:rPr>
              <a:t>A</a:t>
            </a:r>
            <a:r>
              <a:rPr lang="en-US" sz="800" dirty="0">
                <a:solidFill>
                  <a:srgbClr val="231F20"/>
                </a:solidFill>
              </a:rPr>
              <a:t> </a:t>
            </a:r>
            <a:r>
              <a:rPr lang="en-US" sz="1800" dirty="0">
                <a:solidFill>
                  <a:srgbClr val="231F20"/>
                </a:solidFill>
              </a:rPr>
              <a:t>= Pitch circle radius of gear </a:t>
            </a:r>
            <a:r>
              <a:rPr lang="en-US" sz="1800" i="1" dirty="0">
                <a:solidFill>
                  <a:srgbClr val="231F20"/>
                </a:solidFill>
              </a:rPr>
              <a:t>A</a:t>
            </a:r>
            <a:r>
              <a:rPr lang="en-US" sz="1800" dirty="0">
                <a:solidFill>
                  <a:srgbClr val="231F20"/>
                </a:solidFill>
              </a:rPr>
              <a:t>,</a:t>
            </a:r>
          </a:p>
          <a:p>
            <a:pPr algn="l"/>
            <a:r>
              <a:rPr lang="en-US" sz="1800" i="1" dirty="0">
                <a:solidFill>
                  <a:srgbClr val="231F20"/>
                </a:solidFill>
              </a:rPr>
              <a:t>N</a:t>
            </a:r>
            <a:r>
              <a:rPr lang="en-US" sz="800" dirty="0">
                <a:solidFill>
                  <a:srgbClr val="231F20"/>
                </a:solidFill>
              </a:rPr>
              <a:t>B</a:t>
            </a:r>
            <a:r>
              <a:rPr lang="en-US" sz="1800" dirty="0">
                <a:solidFill>
                  <a:srgbClr val="231F20"/>
                </a:solidFill>
              </a:rPr>
              <a:t>, </a:t>
            </a:r>
            <a:r>
              <a:rPr lang="en-US" sz="1800" i="1" dirty="0">
                <a:solidFill>
                  <a:srgbClr val="231F20"/>
                </a:solidFill>
              </a:rPr>
              <a:t>N</a:t>
            </a:r>
            <a:r>
              <a:rPr lang="en-US" sz="800" dirty="0">
                <a:solidFill>
                  <a:srgbClr val="231F20"/>
                </a:solidFill>
              </a:rPr>
              <a:t>C </a:t>
            </a:r>
            <a:r>
              <a:rPr lang="en-US" sz="1800" dirty="0">
                <a:solidFill>
                  <a:srgbClr val="231F20"/>
                </a:solidFill>
              </a:rPr>
              <a:t>, </a:t>
            </a:r>
            <a:r>
              <a:rPr lang="en-US" sz="1800" i="1" dirty="0">
                <a:solidFill>
                  <a:srgbClr val="231F20"/>
                </a:solidFill>
              </a:rPr>
              <a:t>N</a:t>
            </a:r>
            <a:r>
              <a:rPr lang="en-US" sz="800" dirty="0">
                <a:solidFill>
                  <a:srgbClr val="231F20"/>
                </a:solidFill>
              </a:rPr>
              <a:t>D </a:t>
            </a:r>
            <a:r>
              <a:rPr lang="en-US" sz="1800" dirty="0">
                <a:solidFill>
                  <a:srgbClr val="231F20"/>
                </a:solidFill>
              </a:rPr>
              <a:t>= Speed of respective gears,</a:t>
            </a:r>
          </a:p>
          <a:p>
            <a:pPr algn="l"/>
            <a:r>
              <a:rPr lang="en-US" sz="1800" i="1" dirty="0">
                <a:solidFill>
                  <a:srgbClr val="231F20"/>
                </a:solidFill>
              </a:rPr>
              <a:t>T</a:t>
            </a:r>
            <a:r>
              <a:rPr lang="en-US" sz="800" dirty="0">
                <a:solidFill>
                  <a:srgbClr val="231F20"/>
                </a:solidFill>
              </a:rPr>
              <a:t>B</a:t>
            </a:r>
            <a:r>
              <a:rPr lang="en-US" sz="1800" dirty="0">
                <a:solidFill>
                  <a:srgbClr val="231F20"/>
                </a:solidFill>
              </a:rPr>
              <a:t>, </a:t>
            </a:r>
            <a:r>
              <a:rPr lang="en-US" sz="1800" i="1" dirty="0">
                <a:solidFill>
                  <a:srgbClr val="231F20"/>
                </a:solidFill>
              </a:rPr>
              <a:t>T</a:t>
            </a:r>
            <a:r>
              <a:rPr lang="en-US" sz="800" dirty="0">
                <a:solidFill>
                  <a:srgbClr val="231F20"/>
                </a:solidFill>
              </a:rPr>
              <a:t>C </a:t>
            </a:r>
            <a:r>
              <a:rPr lang="en-US" sz="1800" dirty="0">
                <a:solidFill>
                  <a:srgbClr val="231F20"/>
                </a:solidFill>
              </a:rPr>
              <a:t>, </a:t>
            </a:r>
            <a:r>
              <a:rPr lang="en-US" sz="1800" i="1" dirty="0">
                <a:solidFill>
                  <a:srgbClr val="231F20"/>
                </a:solidFill>
              </a:rPr>
              <a:t>T</a:t>
            </a:r>
            <a:r>
              <a:rPr lang="en-US" sz="800" dirty="0">
                <a:solidFill>
                  <a:srgbClr val="231F20"/>
                </a:solidFill>
              </a:rPr>
              <a:t>D </a:t>
            </a:r>
            <a:r>
              <a:rPr lang="en-US" sz="1800" dirty="0">
                <a:solidFill>
                  <a:srgbClr val="231F20"/>
                </a:solidFill>
              </a:rPr>
              <a:t>= Number of teeth on respective gears, and</a:t>
            </a:r>
          </a:p>
          <a:p>
            <a:pPr algn="l"/>
            <a:r>
              <a:rPr lang="en-US" sz="1800" i="1" dirty="0" err="1">
                <a:solidFill>
                  <a:srgbClr val="231F20"/>
                </a:solidFill>
              </a:rPr>
              <a:t>r</a:t>
            </a:r>
            <a:r>
              <a:rPr lang="en-US" sz="800" dirty="0" err="1">
                <a:solidFill>
                  <a:srgbClr val="231F20"/>
                </a:solidFill>
              </a:rPr>
              <a:t>B</a:t>
            </a:r>
            <a:r>
              <a:rPr lang="en-US" sz="1800" dirty="0">
                <a:solidFill>
                  <a:srgbClr val="231F20"/>
                </a:solidFill>
              </a:rPr>
              <a:t>, </a:t>
            </a:r>
            <a:r>
              <a:rPr lang="en-US" sz="1800" i="1" dirty="0" err="1">
                <a:solidFill>
                  <a:srgbClr val="231F20"/>
                </a:solidFill>
              </a:rPr>
              <a:t>r</a:t>
            </a:r>
            <a:r>
              <a:rPr lang="en-US" sz="800" dirty="0" err="1">
                <a:solidFill>
                  <a:srgbClr val="231F20"/>
                </a:solidFill>
              </a:rPr>
              <a:t>C</a:t>
            </a:r>
            <a:r>
              <a:rPr lang="en-US" sz="800" dirty="0">
                <a:solidFill>
                  <a:srgbClr val="231F20"/>
                </a:solidFill>
              </a:rPr>
              <a:t> </a:t>
            </a:r>
            <a:r>
              <a:rPr lang="en-US" sz="1800" dirty="0">
                <a:solidFill>
                  <a:srgbClr val="231F20"/>
                </a:solidFill>
              </a:rPr>
              <a:t>, </a:t>
            </a:r>
            <a:r>
              <a:rPr lang="en-US" sz="1800" i="1" dirty="0" err="1">
                <a:solidFill>
                  <a:srgbClr val="231F20"/>
                </a:solidFill>
              </a:rPr>
              <a:t>r</a:t>
            </a:r>
            <a:r>
              <a:rPr lang="en-US" sz="800" dirty="0" err="1">
                <a:solidFill>
                  <a:srgbClr val="231F20"/>
                </a:solidFill>
              </a:rPr>
              <a:t>D</a:t>
            </a:r>
            <a:r>
              <a:rPr lang="en-US" sz="800" dirty="0">
                <a:solidFill>
                  <a:srgbClr val="231F20"/>
                </a:solidFill>
              </a:rPr>
              <a:t> </a:t>
            </a:r>
            <a:r>
              <a:rPr lang="en-US" sz="1800" dirty="0">
                <a:solidFill>
                  <a:srgbClr val="231F20"/>
                </a:solidFill>
              </a:rPr>
              <a:t>= Pitch circle radii of respective gears.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12434" y="914400"/>
            <a:ext cx="2336242" cy="2341047"/>
            <a:chOff x="6112434" y="1066799"/>
            <a:chExt cx="2336242" cy="2341047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434" y="1066799"/>
              <a:ext cx="2336242" cy="200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981886" y="3069292"/>
              <a:ext cx="709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Fig.5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26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112434" y="914400"/>
            <a:ext cx="2336242" cy="2341047"/>
            <a:chOff x="6112434" y="1066799"/>
            <a:chExt cx="2336242" cy="2341047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434" y="1066799"/>
              <a:ext cx="2336242" cy="200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981886" y="3069292"/>
              <a:ext cx="7095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Fig.5</a:t>
              </a:r>
              <a:endParaRPr lang="en-US" sz="1600" dirty="0"/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9436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58674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8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r>
              <a:rPr lang="en-US" sz="2200" i="1" dirty="0" err="1">
                <a:solidFill>
                  <a:schemeClr val="tx2"/>
                </a:solidFill>
              </a:rPr>
              <a:t>Epicyclic</a:t>
            </a:r>
            <a:r>
              <a:rPr lang="en-US" sz="2200" i="1" dirty="0">
                <a:solidFill>
                  <a:schemeClr val="tx2"/>
                </a:solidFill>
              </a:rPr>
              <a:t> Gear </a:t>
            </a:r>
            <a:r>
              <a:rPr lang="en-US" sz="2200" i="1" dirty="0" smtClean="0">
                <a:solidFill>
                  <a:schemeClr val="tx2"/>
                </a:solidFill>
              </a:rPr>
              <a:t>Train</a:t>
            </a:r>
          </a:p>
          <a:p>
            <a:pPr algn="just"/>
            <a:r>
              <a:rPr lang="en-US" sz="1800" dirty="0">
                <a:solidFill>
                  <a:srgbClr val="231F20"/>
                </a:solidFill>
              </a:rPr>
              <a:t>We have already discussed that in an </a:t>
            </a:r>
            <a:r>
              <a:rPr lang="en-US" sz="1800" dirty="0" err="1">
                <a:solidFill>
                  <a:srgbClr val="231F20"/>
                </a:solidFill>
              </a:rPr>
              <a:t>epicyclic</a:t>
            </a:r>
            <a:r>
              <a:rPr lang="en-US" sz="1800" dirty="0">
                <a:solidFill>
                  <a:srgbClr val="231F20"/>
                </a:solidFill>
              </a:rPr>
              <a:t> gear train, the axes of the shafts, </a:t>
            </a:r>
            <a:r>
              <a:rPr lang="en-US" sz="1800" dirty="0" smtClean="0">
                <a:solidFill>
                  <a:srgbClr val="231F20"/>
                </a:solidFill>
              </a:rPr>
              <a:t>over which the </a:t>
            </a:r>
            <a:r>
              <a:rPr lang="en-US" sz="1800" dirty="0">
                <a:solidFill>
                  <a:srgbClr val="231F20"/>
                </a:solidFill>
              </a:rPr>
              <a:t>gears are mounted, may move relative to a fixed axis. A simple </a:t>
            </a:r>
            <a:r>
              <a:rPr lang="en-US" sz="1800" dirty="0" err="1">
                <a:solidFill>
                  <a:srgbClr val="231F20"/>
                </a:solidFill>
              </a:rPr>
              <a:t>epicyclic</a:t>
            </a:r>
            <a:r>
              <a:rPr lang="en-US" sz="1800" dirty="0">
                <a:solidFill>
                  <a:srgbClr val="231F20"/>
                </a:solidFill>
              </a:rPr>
              <a:t> </a:t>
            </a:r>
            <a:r>
              <a:rPr lang="en-US" sz="1800" dirty="0" smtClean="0">
                <a:solidFill>
                  <a:srgbClr val="231F20"/>
                </a:solidFill>
              </a:rPr>
              <a:t>gear train </a:t>
            </a:r>
            <a:r>
              <a:rPr lang="en-US" sz="1800" dirty="0">
                <a:solidFill>
                  <a:srgbClr val="231F20"/>
                </a:solidFill>
              </a:rPr>
              <a:t>is shown </a:t>
            </a:r>
            <a:r>
              <a:rPr lang="en-US" sz="1800" dirty="0" smtClean="0">
                <a:solidFill>
                  <a:srgbClr val="231F20"/>
                </a:solidFill>
              </a:rPr>
              <a:t>in Fig.6</a:t>
            </a:r>
            <a:r>
              <a:rPr lang="en-US" sz="1800" dirty="0">
                <a:solidFill>
                  <a:srgbClr val="231F20"/>
                </a:solidFill>
              </a:rPr>
              <a:t>, where a gear </a:t>
            </a:r>
            <a:r>
              <a:rPr lang="en-US" sz="1800" i="1" dirty="0">
                <a:solidFill>
                  <a:srgbClr val="231F20"/>
                </a:solidFill>
              </a:rPr>
              <a:t>A </a:t>
            </a:r>
            <a:r>
              <a:rPr lang="en-US" sz="1800" dirty="0">
                <a:solidFill>
                  <a:srgbClr val="231F20"/>
                </a:solidFill>
              </a:rPr>
              <a:t>and the arm </a:t>
            </a:r>
            <a:r>
              <a:rPr lang="en-US" sz="1800" i="1" dirty="0">
                <a:solidFill>
                  <a:srgbClr val="231F20"/>
                </a:solidFill>
              </a:rPr>
              <a:t>C </a:t>
            </a:r>
            <a:r>
              <a:rPr lang="en-US" sz="1800" dirty="0">
                <a:solidFill>
                  <a:srgbClr val="231F20"/>
                </a:solidFill>
              </a:rPr>
              <a:t>have a common axis at </a:t>
            </a:r>
            <a:r>
              <a:rPr lang="en-US" sz="1800" i="1" dirty="0">
                <a:solidFill>
                  <a:srgbClr val="231F20"/>
                </a:solidFill>
              </a:rPr>
              <a:t>O</a:t>
            </a:r>
            <a:r>
              <a:rPr lang="en-US" sz="1800" baseline="-25000" dirty="0">
                <a:solidFill>
                  <a:srgbClr val="231F20"/>
                </a:solidFill>
              </a:rPr>
              <a:t>1</a:t>
            </a:r>
            <a:r>
              <a:rPr lang="en-US" sz="1800" dirty="0">
                <a:solidFill>
                  <a:srgbClr val="231F20"/>
                </a:solidFill>
              </a:rPr>
              <a:t> </a:t>
            </a:r>
            <a:r>
              <a:rPr lang="en-US" sz="1800" dirty="0" smtClean="0">
                <a:solidFill>
                  <a:srgbClr val="231F20"/>
                </a:solidFill>
              </a:rPr>
              <a:t>about which </a:t>
            </a:r>
            <a:r>
              <a:rPr lang="en-US" sz="1800" dirty="0">
                <a:solidFill>
                  <a:srgbClr val="231F20"/>
                </a:solidFill>
              </a:rPr>
              <a:t>they can rotate. </a:t>
            </a:r>
            <a:r>
              <a:rPr lang="en-US" sz="1800" dirty="0" smtClean="0">
                <a:solidFill>
                  <a:srgbClr val="231F20"/>
                </a:solidFill>
              </a:rPr>
              <a:t>The gear </a:t>
            </a:r>
            <a:r>
              <a:rPr lang="en-US" sz="1800" i="1" dirty="0">
                <a:solidFill>
                  <a:srgbClr val="231F20"/>
                </a:solidFill>
              </a:rPr>
              <a:t>B </a:t>
            </a:r>
            <a:r>
              <a:rPr lang="en-US" sz="1800" dirty="0">
                <a:solidFill>
                  <a:srgbClr val="231F20"/>
                </a:solidFill>
              </a:rPr>
              <a:t>meshes with gear </a:t>
            </a:r>
            <a:r>
              <a:rPr lang="en-US" sz="1800" i="1" dirty="0">
                <a:solidFill>
                  <a:srgbClr val="231F20"/>
                </a:solidFill>
              </a:rPr>
              <a:t>A </a:t>
            </a:r>
            <a:r>
              <a:rPr lang="en-US" sz="1800" dirty="0">
                <a:solidFill>
                  <a:srgbClr val="231F20"/>
                </a:solidFill>
              </a:rPr>
              <a:t>and has its axis on the arm at </a:t>
            </a:r>
            <a:r>
              <a:rPr lang="en-US" sz="1800" i="1" dirty="0">
                <a:solidFill>
                  <a:srgbClr val="231F20"/>
                </a:solidFill>
              </a:rPr>
              <a:t>O</a:t>
            </a:r>
            <a:r>
              <a:rPr lang="en-US" sz="1800" baseline="-25000" dirty="0">
                <a:solidFill>
                  <a:srgbClr val="231F20"/>
                </a:solidFill>
              </a:rPr>
              <a:t>2</a:t>
            </a:r>
            <a:r>
              <a:rPr lang="en-US" sz="1800" dirty="0" smtClean="0">
                <a:solidFill>
                  <a:srgbClr val="231F20"/>
                </a:solidFill>
              </a:rPr>
              <a:t>, about </a:t>
            </a:r>
            <a:r>
              <a:rPr lang="en-US" sz="1800" dirty="0">
                <a:solidFill>
                  <a:srgbClr val="231F20"/>
                </a:solidFill>
              </a:rPr>
              <a:t>which the gear </a:t>
            </a:r>
            <a:r>
              <a:rPr lang="en-US" sz="1800" i="1" dirty="0">
                <a:solidFill>
                  <a:srgbClr val="231F20"/>
                </a:solidFill>
              </a:rPr>
              <a:t>B </a:t>
            </a:r>
            <a:r>
              <a:rPr lang="en-US" sz="1800" dirty="0">
                <a:solidFill>
                  <a:srgbClr val="231F20"/>
                </a:solidFill>
              </a:rPr>
              <a:t>can rotate. </a:t>
            </a:r>
            <a:endParaRPr lang="en-US" sz="1800" dirty="0" smtClean="0">
              <a:solidFill>
                <a:srgbClr val="231F20"/>
              </a:solidFill>
            </a:endParaRPr>
          </a:p>
          <a:p>
            <a:pPr algn="just"/>
            <a:endParaRPr lang="en-US" sz="1800" i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400801" y="2362200"/>
            <a:ext cx="1981200" cy="2209800"/>
            <a:chOff x="5867400" y="2286000"/>
            <a:chExt cx="1800225" cy="19431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86000"/>
              <a:ext cx="18002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25970" y="378034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Fig.6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2667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If </a:t>
            </a:r>
            <a:r>
              <a:rPr lang="en-US" dirty="0" smtClean="0"/>
              <a:t>the arm </a:t>
            </a:r>
            <a:r>
              <a:rPr lang="en-US" dirty="0"/>
              <a:t>is fixed, the gear train is simple and gear A can drive gear </a:t>
            </a:r>
            <a:r>
              <a:rPr lang="en-US" dirty="0" smtClean="0"/>
              <a:t>B or </a:t>
            </a:r>
            <a:r>
              <a:rPr lang="en-US" dirty="0"/>
              <a:t>vice- versa, but if gear A is fixed and the arm is rotated </a:t>
            </a:r>
            <a:r>
              <a:rPr lang="en-US" dirty="0" smtClean="0"/>
              <a:t>about the </a:t>
            </a:r>
            <a:r>
              <a:rPr lang="en-US" dirty="0"/>
              <a:t>axis of gear A (i.e. </a:t>
            </a:r>
            <a:r>
              <a:rPr lang="en-US" i="1" dirty="0">
                <a:solidFill>
                  <a:srgbClr val="231F20"/>
                </a:solidFill>
              </a:rPr>
              <a:t>O</a:t>
            </a:r>
            <a:r>
              <a:rPr lang="en-US" i="1" baseline="-25000" dirty="0">
                <a:solidFill>
                  <a:srgbClr val="231F20"/>
                </a:solidFill>
              </a:rPr>
              <a:t>1</a:t>
            </a:r>
            <a:r>
              <a:rPr lang="en-US" dirty="0"/>
              <a:t>), then the gear B is forced to </a:t>
            </a:r>
            <a:r>
              <a:rPr lang="en-US" dirty="0" smtClean="0"/>
              <a:t>rotate upon </a:t>
            </a:r>
            <a:r>
              <a:rPr lang="en-US" dirty="0"/>
              <a:t>and around gear A. Such a motion is called </a:t>
            </a:r>
            <a:r>
              <a:rPr lang="en-US" dirty="0" err="1"/>
              <a:t>epicyclic</a:t>
            </a:r>
            <a:r>
              <a:rPr lang="en-US" dirty="0"/>
              <a:t> </a:t>
            </a:r>
            <a:r>
              <a:rPr lang="en-US" dirty="0" smtClean="0"/>
              <a:t>and the </a:t>
            </a:r>
            <a:r>
              <a:rPr lang="en-US" dirty="0"/>
              <a:t>gear trains arranged in such a manner that one or more </a:t>
            </a:r>
            <a:r>
              <a:rPr lang="en-US" dirty="0" smtClean="0"/>
              <a:t>of their </a:t>
            </a:r>
            <a:r>
              <a:rPr lang="en-US" dirty="0"/>
              <a:t>members move upon and around another member </a:t>
            </a:r>
            <a:r>
              <a:rPr lang="en-US" dirty="0" smtClean="0"/>
              <a:t>are known </a:t>
            </a:r>
            <a:r>
              <a:rPr lang="en-US" dirty="0"/>
              <a:t>as </a:t>
            </a:r>
            <a:r>
              <a:rPr lang="en-US" dirty="0" err="1"/>
              <a:t>epicyclic</a:t>
            </a:r>
            <a:r>
              <a:rPr lang="en-US" dirty="0"/>
              <a:t> gear trains (epi. means upon and </a:t>
            </a:r>
            <a:r>
              <a:rPr lang="en-US" dirty="0" smtClean="0"/>
              <a:t>cyclic means </a:t>
            </a:r>
            <a:r>
              <a:rPr lang="en-US" dirty="0"/>
              <a:t>around). The </a:t>
            </a:r>
            <a:r>
              <a:rPr lang="en-US" dirty="0" err="1"/>
              <a:t>epicyclic</a:t>
            </a:r>
            <a:r>
              <a:rPr lang="en-US" dirty="0"/>
              <a:t> gear trains may be simple or </a:t>
            </a:r>
            <a:r>
              <a:rPr lang="en-US" dirty="0" smtClean="0"/>
              <a:t>compound.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0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r>
              <a:rPr lang="en-US" sz="2200" i="1" dirty="0">
                <a:solidFill>
                  <a:schemeClr val="tx2"/>
                </a:solidFill>
              </a:rPr>
              <a:t>Velocity </a:t>
            </a:r>
            <a:r>
              <a:rPr lang="en-US" sz="2200" i="1" dirty="0" smtClean="0">
                <a:solidFill>
                  <a:schemeClr val="tx2"/>
                </a:solidFill>
              </a:rPr>
              <a:t>Ratios </a:t>
            </a:r>
            <a:r>
              <a:rPr lang="en-US" sz="2200" i="1" dirty="0">
                <a:solidFill>
                  <a:schemeClr val="tx2"/>
                </a:solidFill>
              </a:rPr>
              <a:t>of </a:t>
            </a:r>
            <a:r>
              <a:rPr lang="en-US" sz="2200" i="1" dirty="0" err="1">
                <a:solidFill>
                  <a:schemeClr val="tx2"/>
                </a:solidFill>
              </a:rPr>
              <a:t>Epicyclic</a:t>
            </a:r>
            <a:r>
              <a:rPr lang="en-US" sz="2200" i="1" dirty="0">
                <a:solidFill>
                  <a:schemeClr val="tx2"/>
                </a:solidFill>
              </a:rPr>
              <a:t> Gear </a:t>
            </a:r>
            <a:r>
              <a:rPr lang="en-US" sz="2200" i="1" dirty="0" smtClean="0">
                <a:solidFill>
                  <a:schemeClr val="tx2"/>
                </a:solidFill>
              </a:rPr>
              <a:t>Train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The following two methods may be used for finding out the velocity ratio of an </a:t>
            </a:r>
            <a:r>
              <a:rPr lang="en-US" sz="1800" dirty="0" err="1">
                <a:solidFill>
                  <a:schemeClr val="tx1"/>
                </a:solidFill>
              </a:rPr>
              <a:t>epicyclic</a:t>
            </a:r>
            <a:endParaRPr lang="en-US" sz="1800" dirty="0">
              <a:solidFill>
                <a:schemeClr val="tx1"/>
              </a:solidFill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gear train.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Tabular method</a:t>
            </a:r>
          </a:p>
          <a:p>
            <a:pPr marL="342900" indent="-342900" algn="l"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Algebraic </a:t>
            </a:r>
            <a:r>
              <a:rPr lang="en-US" sz="1800" dirty="0">
                <a:solidFill>
                  <a:schemeClr val="tx1"/>
                </a:solidFill>
              </a:rPr>
              <a:t>method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i="1" dirty="0" smtClean="0">
                <a:solidFill>
                  <a:srgbClr val="FF0000"/>
                </a:solidFill>
              </a:rPr>
              <a:t>1. Tabular method</a:t>
            </a:r>
            <a:endParaRPr lang="en-US" sz="1800" b="1" dirty="0"/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Consider </a:t>
            </a:r>
            <a:r>
              <a:rPr lang="en-US" sz="1800" dirty="0">
                <a:solidFill>
                  <a:schemeClr val="tx1"/>
                </a:solidFill>
              </a:rPr>
              <a:t>an </a:t>
            </a:r>
            <a:r>
              <a:rPr lang="en-US" sz="1800" dirty="0" err="1">
                <a:solidFill>
                  <a:schemeClr val="tx1"/>
                </a:solidFill>
              </a:rPr>
              <a:t>epicyclic</a:t>
            </a:r>
            <a:r>
              <a:rPr lang="en-US" sz="1800" dirty="0">
                <a:solidFill>
                  <a:schemeClr val="tx1"/>
                </a:solidFill>
              </a:rPr>
              <a:t> gear train as shown in Fig. 13.6.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Let </a:t>
            </a:r>
            <a:r>
              <a:rPr lang="en-US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A </a:t>
            </a:r>
            <a:r>
              <a:rPr lang="en-US" sz="1800" dirty="0">
                <a:solidFill>
                  <a:schemeClr val="tx1"/>
                </a:solidFill>
              </a:rPr>
              <a:t>= Number of teeth on gear </a:t>
            </a:r>
            <a:r>
              <a:rPr lang="en-US" sz="1800" i="1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, and</a:t>
            </a:r>
          </a:p>
          <a:p>
            <a:pPr algn="l"/>
            <a:r>
              <a:rPr lang="en-US" sz="1800" i="1" dirty="0" smtClean="0">
                <a:solidFill>
                  <a:schemeClr val="tx1"/>
                </a:solidFill>
              </a:rPr>
              <a:t>	T</a:t>
            </a:r>
            <a:r>
              <a:rPr lang="en-US" sz="1800" dirty="0" smtClean="0">
                <a:solidFill>
                  <a:schemeClr val="tx1"/>
                </a:solidFill>
              </a:rPr>
              <a:t>B </a:t>
            </a:r>
            <a:r>
              <a:rPr lang="en-US" sz="1800" dirty="0">
                <a:solidFill>
                  <a:schemeClr val="tx1"/>
                </a:solidFill>
              </a:rPr>
              <a:t>= Number of teeth on gear </a:t>
            </a:r>
            <a:r>
              <a:rPr lang="en-US" sz="1800" i="1" dirty="0">
                <a:solidFill>
                  <a:schemeClr val="tx1"/>
                </a:solidFill>
              </a:rPr>
              <a:t>B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let </a:t>
            </a:r>
            <a:r>
              <a:rPr lang="en-US" sz="1800" dirty="0">
                <a:solidFill>
                  <a:schemeClr val="tx1"/>
                </a:solidFill>
              </a:rPr>
              <a:t>us suppose </a:t>
            </a:r>
            <a:r>
              <a:rPr lang="en-US" sz="1800" dirty="0" smtClean="0">
                <a:solidFill>
                  <a:schemeClr val="tx1"/>
                </a:solidFill>
              </a:rPr>
              <a:t>that the </a:t>
            </a:r>
            <a:r>
              <a:rPr lang="en-US" sz="1800" dirty="0">
                <a:solidFill>
                  <a:schemeClr val="tx1"/>
                </a:solidFill>
              </a:rPr>
              <a:t>arm is fixed. Therefore the axes </a:t>
            </a:r>
            <a:r>
              <a:rPr lang="en-US" sz="1800" dirty="0" smtClean="0">
                <a:solidFill>
                  <a:schemeClr val="tx1"/>
                </a:solidFill>
              </a:rPr>
              <a:t>of both </a:t>
            </a:r>
            <a:r>
              <a:rPr lang="en-US" sz="1800" dirty="0">
                <a:solidFill>
                  <a:schemeClr val="tx1"/>
                </a:solidFill>
              </a:rPr>
              <a:t>the gears are also fixed relative </a:t>
            </a:r>
            <a:r>
              <a:rPr lang="en-US" sz="1800" dirty="0" smtClean="0">
                <a:solidFill>
                  <a:schemeClr val="tx1"/>
                </a:solidFill>
              </a:rPr>
              <a:t>to each </a:t>
            </a:r>
            <a:r>
              <a:rPr lang="en-US" sz="1800" dirty="0">
                <a:solidFill>
                  <a:schemeClr val="tx1"/>
                </a:solidFill>
              </a:rPr>
              <a:t>other. When the gear </a:t>
            </a:r>
            <a:r>
              <a:rPr lang="en-US" sz="1800" i="1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 makes </a:t>
            </a:r>
            <a:r>
              <a:rPr lang="en-US" sz="1800" dirty="0" smtClean="0">
                <a:solidFill>
                  <a:schemeClr val="tx1"/>
                </a:solidFill>
              </a:rPr>
              <a:t>one revolution </a:t>
            </a:r>
            <a:r>
              <a:rPr lang="en-US" sz="1800" dirty="0">
                <a:solidFill>
                  <a:schemeClr val="tx1"/>
                </a:solidFill>
              </a:rPr>
              <a:t>anticlockwise, the gear </a:t>
            </a:r>
            <a:r>
              <a:rPr lang="en-US" sz="1800" i="1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will make </a:t>
            </a:r>
            <a:r>
              <a:rPr lang="en-US" sz="1800" i="1" dirty="0">
                <a:solidFill>
                  <a:schemeClr val="tx1"/>
                </a:solidFill>
              </a:rPr>
              <a:t>TA / TB </a:t>
            </a:r>
            <a:r>
              <a:rPr lang="en-US" sz="1800" dirty="0">
                <a:solidFill>
                  <a:schemeClr val="tx1"/>
                </a:solidFill>
              </a:rPr>
              <a:t>revolutions, clockwise</a:t>
            </a:r>
            <a:r>
              <a:rPr lang="en-US" sz="1800" dirty="0" smtClean="0">
                <a:solidFill>
                  <a:schemeClr val="tx1"/>
                </a:solidFill>
              </a:rPr>
              <a:t>. Assuming </a:t>
            </a:r>
            <a:r>
              <a:rPr lang="en-US" sz="1800" dirty="0">
                <a:solidFill>
                  <a:schemeClr val="tx1"/>
                </a:solidFill>
              </a:rPr>
              <a:t>the anticlockwise rotation </a:t>
            </a:r>
            <a:r>
              <a:rPr lang="en-US" sz="1800" dirty="0" smtClean="0">
                <a:solidFill>
                  <a:schemeClr val="tx1"/>
                </a:solidFill>
              </a:rPr>
              <a:t>as positive </a:t>
            </a:r>
            <a:r>
              <a:rPr lang="en-US" sz="1800" dirty="0">
                <a:solidFill>
                  <a:schemeClr val="tx1"/>
                </a:solidFill>
              </a:rPr>
              <a:t>and clockwise as negative, </a:t>
            </a:r>
            <a:r>
              <a:rPr lang="en-US" sz="1800" dirty="0" smtClean="0">
                <a:solidFill>
                  <a:schemeClr val="tx1"/>
                </a:solidFill>
              </a:rPr>
              <a:t>we may </a:t>
            </a:r>
            <a:r>
              <a:rPr lang="en-US" sz="1800" dirty="0">
                <a:solidFill>
                  <a:schemeClr val="tx1"/>
                </a:solidFill>
              </a:rPr>
              <a:t>say that when gear </a:t>
            </a:r>
            <a:r>
              <a:rPr lang="en-US" sz="1800" i="1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 makes </a:t>
            </a:r>
            <a:r>
              <a:rPr lang="en-US" sz="1800" i="1" dirty="0">
                <a:solidFill>
                  <a:schemeClr val="tx1"/>
                </a:solidFill>
              </a:rPr>
              <a:t>+ 1</a:t>
            </a:r>
            <a:r>
              <a:rPr lang="en-US" sz="1800" dirty="0" smtClean="0">
                <a:solidFill>
                  <a:schemeClr val="tx1"/>
                </a:solidFill>
              </a:rPr>
              <a:t> revolution</a:t>
            </a:r>
            <a:r>
              <a:rPr lang="en-US" sz="1800" dirty="0">
                <a:solidFill>
                  <a:schemeClr val="tx1"/>
                </a:solidFill>
              </a:rPr>
              <a:t>, then the gear B will </a:t>
            </a:r>
            <a:r>
              <a:rPr lang="en-US" sz="1800" dirty="0" smtClean="0">
                <a:solidFill>
                  <a:schemeClr val="tx1"/>
                </a:solidFill>
              </a:rPr>
              <a:t>make </a:t>
            </a:r>
            <a:r>
              <a:rPr lang="en-US" sz="1800" i="1" dirty="0">
                <a:solidFill>
                  <a:schemeClr val="tx1"/>
                </a:solidFill>
              </a:rPr>
              <a:t>(– TA / TB) </a:t>
            </a:r>
            <a:r>
              <a:rPr lang="en-US" sz="1800" dirty="0">
                <a:solidFill>
                  <a:schemeClr val="tx1"/>
                </a:solidFill>
              </a:rPr>
              <a:t>revolutions. This </a:t>
            </a:r>
            <a:r>
              <a:rPr lang="en-US" sz="1800" dirty="0" smtClean="0">
                <a:solidFill>
                  <a:schemeClr val="tx1"/>
                </a:solidFill>
              </a:rPr>
              <a:t>statement of </a:t>
            </a:r>
            <a:r>
              <a:rPr lang="en-US" sz="1800" dirty="0">
                <a:solidFill>
                  <a:schemeClr val="tx1"/>
                </a:solidFill>
              </a:rPr>
              <a:t>relative motion is entered in the </a:t>
            </a:r>
            <a:r>
              <a:rPr lang="en-US" sz="1800" dirty="0" smtClean="0">
                <a:solidFill>
                  <a:schemeClr val="tx1"/>
                </a:solidFill>
              </a:rPr>
              <a:t>first row of the table (see Table.1).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400801" y="1752600"/>
            <a:ext cx="1981200" cy="2209800"/>
            <a:chOff x="5867400" y="2286000"/>
            <a:chExt cx="1800225" cy="19431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86000"/>
              <a:ext cx="18002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25970" y="378034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Fig.6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7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342900" indent="-342900" algn="l">
              <a:buFont typeface="+mj-lt"/>
              <a:buAutoNum type="arabicPeriod" startAt="3"/>
            </a:pPr>
            <a:r>
              <a:rPr lang="en-US" sz="1800" dirty="0" smtClean="0">
                <a:solidFill>
                  <a:schemeClr val="tx1"/>
                </a:solidFill>
              </a:rPr>
              <a:t>Each </a:t>
            </a:r>
            <a:r>
              <a:rPr lang="en-US" sz="1800" dirty="0">
                <a:solidFill>
                  <a:schemeClr val="tx1"/>
                </a:solidFill>
              </a:rPr>
              <a:t>element of an </a:t>
            </a:r>
            <a:r>
              <a:rPr lang="en-US" sz="1800" dirty="0" err="1">
                <a:solidFill>
                  <a:schemeClr val="tx1"/>
                </a:solidFill>
              </a:rPr>
              <a:t>epicyclic</a:t>
            </a:r>
            <a:r>
              <a:rPr lang="en-US" sz="1800" dirty="0">
                <a:solidFill>
                  <a:schemeClr val="tx1"/>
                </a:solidFill>
              </a:rPr>
              <a:t> train is given + </a:t>
            </a:r>
            <a:r>
              <a:rPr lang="en-US" sz="1800" i="1" dirty="0">
                <a:solidFill>
                  <a:schemeClr val="tx1"/>
                </a:solidFill>
              </a:rPr>
              <a:t>y </a:t>
            </a:r>
            <a:r>
              <a:rPr lang="en-US" sz="1800" dirty="0">
                <a:solidFill>
                  <a:schemeClr val="tx1"/>
                </a:solidFill>
              </a:rPr>
              <a:t>revolutions and entered in the </a:t>
            </a:r>
            <a:r>
              <a:rPr lang="en-US" sz="1800" dirty="0" smtClean="0">
                <a:solidFill>
                  <a:schemeClr val="tx1"/>
                </a:solidFill>
              </a:rPr>
              <a:t>third row</a:t>
            </a:r>
            <a:r>
              <a:rPr lang="en-US" sz="1800" dirty="0">
                <a:solidFill>
                  <a:schemeClr val="tx1"/>
                </a:solidFill>
              </a:rPr>
              <a:t>. Finally, the motion of each element of the gear train is added up and entered in the </a:t>
            </a:r>
            <a:r>
              <a:rPr lang="en-US" sz="1800" dirty="0" smtClean="0">
                <a:solidFill>
                  <a:schemeClr val="tx1"/>
                </a:solidFill>
              </a:rPr>
              <a:t> fourth </a:t>
            </a:r>
            <a:r>
              <a:rPr lang="en-US" sz="1800" dirty="0">
                <a:solidFill>
                  <a:schemeClr val="tx1"/>
                </a:solidFill>
              </a:rPr>
              <a:t>row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When two </a:t>
            </a:r>
            <a:r>
              <a:rPr lang="en-US" sz="1800" dirty="0">
                <a:solidFill>
                  <a:schemeClr val="tx1"/>
                </a:solidFill>
              </a:rPr>
              <a:t>conditions about the motion of rotation of </a:t>
            </a:r>
            <a:r>
              <a:rPr lang="en-US" sz="1800" dirty="0" smtClean="0">
                <a:solidFill>
                  <a:schemeClr val="tx1"/>
                </a:solidFill>
              </a:rPr>
              <a:t>any two </a:t>
            </a:r>
            <a:r>
              <a:rPr lang="en-US" sz="1800" dirty="0">
                <a:solidFill>
                  <a:schemeClr val="tx1"/>
                </a:solidFill>
              </a:rPr>
              <a:t>elements are known</a:t>
            </a:r>
            <a:r>
              <a:rPr lang="en-US" sz="1800" dirty="0" smtClean="0">
                <a:solidFill>
                  <a:schemeClr val="tx1"/>
                </a:solidFill>
              </a:rPr>
              <a:t>, then </a:t>
            </a:r>
            <a:r>
              <a:rPr lang="en-US" sz="1800" dirty="0">
                <a:solidFill>
                  <a:schemeClr val="tx1"/>
                </a:solidFill>
              </a:rPr>
              <a:t>the unknown speed of the third element may be obtained by </a:t>
            </a:r>
            <a:r>
              <a:rPr lang="en-US" sz="1800" dirty="0" smtClean="0">
                <a:solidFill>
                  <a:schemeClr val="tx1"/>
                </a:solidFill>
              </a:rPr>
              <a:t>substituting the </a:t>
            </a:r>
            <a:r>
              <a:rPr lang="en-US" sz="1800" dirty="0">
                <a:solidFill>
                  <a:schemeClr val="tx1"/>
                </a:solidFill>
              </a:rPr>
              <a:t>given data in the third column of the fourth 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400801" y="1752600"/>
            <a:ext cx="1981200" cy="2209800"/>
            <a:chOff x="5867400" y="2286000"/>
            <a:chExt cx="1800225" cy="19431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86000"/>
              <a:ext cx="18002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25970" y="378034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Fig.6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0" y="838200"/>
            <a:ext cx="6604681" cy="2162175"/>
            <a:chOff x="533400" y="838200"/>
            <a:chExt cx="6604681" cy="21621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576262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299478" y="846009"/>
              <a:ext cx="8386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Table.1</a:t>
              </a:r>
              <a:endParaRPr lang="en-US" sz="1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81000" y="3085237"/>
            <a:ext cx="5873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the gear </a:t>
            </a:r>
            <a:r>
              <a:rPr lang="en-US" i="1" dirty="0"/>
              <a:t>A </a:t>
            </a:r>
            <a:r>
              <a:rPr lang="en-US" dirty="0" smtClean="0"/>
              <a:t>makes + </a:t>
            </a:r>
            <a:r>
              <a:rPr lang="en-US" i="1" dirty="0"/>
              <a:t>x </a:t>
            </a:r>
            <a:r>
              <a:rPr lang="en-US" dirty="0"/>
              <a:t>revolutions, then the gear </a:t>
            </a:r>
            <a:r>
              <a:rPr lang="en-US" i="1" dirty="0"/>
              <a:t>B </a:t>
            </a:r>
            <a:r>
              <a:rPr lang="en-US" dirty="0" smtClean="0"/>
              <a:t>will make </a:t>
            </a:r>
            <a:r>
              <a:rPr lang="en-US" dirty="0"/>
              <a:t>– </a:t>
            </a:r>
            <a:r>
              <a:rPr lang="en-US" i="1" dirty="0"/>
              <a:t>x </a:t>
            </a:r>
            <a:r>
              <a:rPr lang="en-US" dirty="0"/>
              <a:t>× </a:t>
            </a:r>
            <a:r>
              <a:rPr lang="en-US" i="1" dirty="0"/>
              <a:t>T</a:t>
            </a:r>
            <a:r>
              <a:rPr lang="en-US" dirty="0"/>
              <a:t>A / </a:t>
            </a:r>
            <a:r>
              <a:rPr lang="en-US" i="1" dirty="0"/>
              <a:t>T</a:t>
            </a:r>
            <a:r>
              <a:rPr lang="en-US" dirty="0"/>
              <a:t>B revolutions. </a:t>
            </a:r>
            <a:r>
              <a:rPr lang="en-US" dirty="0" smtClean="0"/>
              <a:t>This statement </a:t>
            </a:r>
            <a:r>
              <a:rPr lang="en-US" dirty="0"/>
              <a:t>is entered in the second </a:t>
            </a:r>
            <a:r>
              <a:rPr lang="en-US" dirty="0" smtClean="0"/>
              <a:t>row of </a:t>
            </a:r>
            <a:r>
              <a:rPr lang="en-US" dirty="0"/>
              <a:t>the table. In other words, </a:t>
            </a:r>
            <a:r>
              <a:rPr lang="en-US" dirty="0" smtClean="0"/>
              <a:t>multiply the </a:t>
            </a:r>
            <a:r>
              <a:rPr lang="en-US" dirty="0"/>
              <a:t>each motion (entered in the first row) by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r>
              <a:rPr lang="en-US" sz="1800" b="1" i="1" dirty="0">
                <a:solidFill>
                  <a:srgbClr val="FF0000"/>
                </a:solidFill>
              </a:rPr>
              <a:t>2. </a:t>
            </a:r>
            <a:r>
              <a:rPr lang="en-US" sz="1800" b="1" i="1" dirty="0" smtClean="0">
                <a:solidFill>
                  <a:srgbClr val="FF0000"/>
                </a:solidFill>
              </a:rPr>
              <a:t> Algebraic method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>
                <a:solidFill>
                  <a:schemeClr val="tx1"/>
                </a:solidFill>
              </a:rPr>
              <a:t>this method, the motion of each element of the </a:t>
            </a:r>
            <a:r>
              <a:rPr lang="en-US" sz="1800" dirty="0" err="1">
                <a:solidFill>
                  <a:schemeClr val="tx1"/>
                </a:solidFill>
              </a:rPr>
              <a:t>epicyclic</a:t>
            </a:r>
            <a:r>
              <a:rPr lang="en-US" sz="1800" dirty="0">
                <a:solidFill>
                  <a:schemeClr val="tx1"/>
                </a:solidFill>
              </a:rPr>
              <a:t> train </a:t>
            </a:r>
            <a:r>
              <a:rPr lang="en-US" sz="1800" dirty="0" smtClean="0">
                <a:solidFill>
                  <a:schemeClr val="tx1"/>
                </a:solidFill>
              </a:rPr>
              <a:t>relative to </a:t>
            </a:r>
            <a:r>
              <a:rPr lang="en-US" sz="1800" dirty="0">
                <a:solidFill>
                  <a:schemeClr val="tx1"/>
                </a:solidFill>
              </a:rPr>
              <a:t>the arm is set down in the form of equations. The number of equations depends upon the number </a:t>
            </a:r>
            <a:r>
              <a:rPr lang="en-US" sz="1800" dirty="0" smtClean="0">
                <a:solidFill>
                  <a:schemeClr val="tx1"/>
                </a:solidFill>
              </a:rPr>
              <a:t>of elements </a:t>
            </a:r>
            <a:r>
              <a:rPr lang="en-US" sz="1800" dirty="0">
                <a:solidFill>
                  <a:schemeClr val="tx1"/>
                </a:solidFill>
              </a:rPr>
              <a:t>in the gear train. But the two conditions are, usually, supplied </a:t>
            </a:r>
            <a:r>
              <a:rPr lang="en-US" sz="1800" dirty="0" smtClean="0">
                <a:solidFill>
                  <a:schemeClr val="tx1"/>
                </a:solidFill>
              </a:rPr>
              <a:t>in any </a:t>
            </a:r>
            <a:r>
              <a:rPr lang="en-US" sz="1800" dirty="0" err="1">
                <a:solidFill>
                  <a:schemeClr val="tx1"/>
                </a:solidFill>
              </a:rPr>
              <a:t>epicyclic</a:t>
            </a:r>
            <a:r>
              <a:rPr lang="en-US" sz="1800" dirty="0">
                <a:solidFill>
                  <a:schemeClr val="tx1"/>
                </a:solidFill>
              </a:rPr>
              <a:t> train viz. </a:t>
            </a:r>
            <a:r>
              <a:rPr lang="en-US" sz="1800" dirty="0" smtClean="0">
                <a:solidFill>
                  <a:schemeClr val="tx1"/>
                </a:solidFill>
              </a:rPr>
              <a:t>some element </a:t>
            </a:r>
            <a:r>
              <a:rPr lang="en-US" sz="1800" dirty="0">
                <a:solidFill>
                  <a:schemeClr val="tx1"/>
                </a:solidFill>
              </a:rPr>
              <a:t>is fixed and the other has specified motion. </a:t>
            </a:r>
            <a:r>
              <a:rPr lang="en-US" sz="1800" dirty="0" smtClean="0">
                <a:solidFill>
                  <a:schemeClr val="tx1"/>
                </a:solidFill>
              </a:rPr>
              <a:t>These two </a:t>
            </a:r>
            <a:r>
              <a:rPr lang="en-US" sz="1800" dirty="0">
                <a:solidFill>
                  <a:schemeClr val="tx1"/>
                </a:solidFill>
              </a:rPr>
              <a:t>conditions are sufficient to solve all </a:t>
            </a:r>
            <a:r>
              <a:rPr lang="en-US" sz="1800" dirty="0" smtClean="0">
                <a:solidFill>
                  <a:schemeClr val="tx1"/>
                </a:solidFill>
              </a:rPr>
              <a:t>the equations </a:t>
            </a:r>
            <a:r>
              <a:rPr lang="en-US" sz="1800" dirty="0">
                <a:solidFill>
                  <a:schemeClr val="tx1"/>
                </a:solidFill>
              </a:rPr>
              <a:t>; and hence to determine </a:t>
            </a:r>
            <a:r>
              <a:rPr lang="en-US" sz="1800" dirty="0" smtClean="0">
                <a:solidFill>
                  <a:schemeClr val="tx1"/>
                </a:solidFill>
              </a:rPr>
              <a:t>the motion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any element </a:t>
            </a:r>
            <a:r>
              <a:rPr lang="en-US" sz="1800" dirty="0">
                <a:solidFill>
                  <a:schemeClr val="tx1"/>
                </a:solidFill>
              </a:rPr>
              <a:t>in the </a:t>
            </a:r>
            <a:r>
              <a:rPr lang="en-US" sz="1800" dirty="0" err="1">
                <a:solidFill>
                  <a:schemeClr val="tx1"/>
                </a:solidFill>
              </a:rPr>
              <a:t>epicyclic</a:t>
            </a:r>
            <a:r>
              <a:rPr lang="en-US" sz="1800" dirty="0">
                <a:solidFill>
                  <a:schemeClr val="tx1"/>
                </a:solidFill>
              </a:rPr>
              <a:t> gear train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Let the arm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be fixed in an </a:t>
            </a:r>
            <a:r>
              <a:rPr lang="en-US" sz="1800" dirty="0" err="1">
                <a:solidFill>
                  <a:schemeClr val="tx1"/>
                </a:solidFill>
              </a:rPr>
              <a:t>epicyclic</a:t>
            </a:r>
            <a:r>
              <a:rPr lang="en-US" sz="1800" dirty="0">
                <a:solidFill>
                  <a:schemeClr val="tx1"/>
                </a:solidFill>
              </a:rPr>
              <a:t> gear train as shown in </a:t>
            </a:r>
            <a:r>
              <a:rPr lang="en-US" sz="1800" dirty="0" smtClean="0">
                <a:solidFill>
                  <a:schemeClr val="tx1"/>
                </a:solidFill>
              </a:rPr>
              <a:t>Fig.6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speed of </a:t>
            </a:r>
            <a:r>
              <a:rPr lang="en-US" sz="1800" dirty="0" smtClean="0">
                <a:solidFill>
                  <a:schemeClr val="tx1"/>
                </a:solidFill>
              </a:rPr>
              <a:t>the gear </a:t>
            </a:r>
            <a:r>
              <a:rPr lang="en-US" sz="1800" i="1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 relative to the arm </a:t>
            </a:r>
            <a:r>
              <a:rPr lang="en-US" sz="1800" i="1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800" i="1" dirty="0">
                <a:solidFill>
                  <a:schemeClr val="tx1"/>
                </a:solidFill>
              </a:rPr>
              <a:t>= NA – NC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speed of the gear B relative to the arm C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en-US" sz="1800" i="1" dirty="0">
                <a:solidFill>
                  <a:schemeClr val="tx1"/>
                </a:solidFill>
              </a:rPr>
              <a:t>= NB – NC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Since </a:t>
            </a:r>
            <a:r>
              <a:rPr lang="en-US" sz="1800" dirty="0">
                <a:solidFill>
                  <a:schemeClr val="tx1"/>
                </a:solidFill>
              </a:rPr>
              <a:t>the gears </a:t>
            </a:r>
            <a:r>
              <a:rPr lang="en-US" sz="1800" i="1" dirty="0">
                <a:solidFill>
                  <a:schemeClr val="tx1"/>
                </a:solidFill>
              </a:rPr>
              <a:t>A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i="1" dirty="0">
                <a:solidFill>
                  <a:schemeClr val="tx1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 are meshing directly, therefore they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will </a:t>
            </a:r>
            <a:r>
              <a:rPr lang="en-US" sz="1800" dirty="0">
                <a:solidFill>
                  <a:schemeClr val="tx1"/>
                </a:solidFill>
              </a:rPr>
              <a:t>revolve in opposite directions.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781800" y="3352800"/>
            <a:ext cx="1981200" cy="2209800"/>
            <a:chOff x="5867400" y="2286000"/>
            <a:chExt cx="1800225" cy="19431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86000"/>
              <a:ext cx="18002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25970" y="378034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Fig.6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9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924800" cy="5715000"/>
          </a:xfrm>
        </p:spPr>
        <p:txBody>
          <a:bodyPr>
            <a:noAutofit/>
          </a:bodyPr>
          <a:lstStyle/>
          <a:p>
            <a:pPr algn="just"/>
            <a:r>
              <a:rPr lang="en-US" sz="2200" i="1" dirty="0" smtClean="0">
                <a:solidFill>
                  <a:schemeClr val="tx2"/>
                </a:solidFill>
              </a:rPr>
              <a:t>Terms </a:t>
            </a:r>
            <a:r>
              <a:rPr lang="en-US" sz="2200" i="1" dirty="0">
                <a:solidFill>
                  <a:schemeClr val="tx2"/>
                </a:solidFill>
              </a:rPr>
              <a:t>Used in </a:t>
            </a:r>
            <a:r>
              <a:rPr lang="en-US" sz="2200" i="1" dirty="0" smtClean="0">
                <a:solidFill>
                  <a:schemeClr val="tx2"/>
                </a:solidFill>
              </a:rPr>
              <a:t>Gears</a:t>
            </a: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</a:rPr>
              <a:t>1. </a:t>
            </a:r>
            <a:r>
              <a:rPr lang="en-US" sz="1600" i="1" dirty="0">
                <a:solidFill>
                  <a:srgbClr val="FF0000"/>
                </a:solidFill>
              </a:rPr>
              <a:t>Pitch circle</a:t>
            </a:r>
            <a:r>
              <a:rPr lang="en-US" sz="1600" dirty="0">
                <a:solidFill>
                  <a:srgbClr val="FF0000"/>
                </a:solidFill>
              </a:rPr>
              <a:t>. </a:t>
            </a:r>
            <a:r>
              <a:rPr lang="en-US" sz="1600" dirty="0">
                <a:solidFill>
                  <a:srgbClr val="231F20"/>
                </a:solidFill>
              </a:rPr>
              <a:t>It is an imaginary circle which by pure rolling action, would give the same</a:t>
            </a:r>
          </a:p>
          <a:p>
            <a:pPr algn="l"/>
            <a:r>
              <a:rPr lang="en-US" sz="1600" dirty="0">
                <a:solidFill>
                  <a:srgbClr val="231F20"/>
                </a:solidFill>
              </a:rPr>
              <a:t>motion as the actual gear</a:t>
            </a:r>
            <a:r>
              <a:rPr lang="en-US" sz="1600" dirty="0" smtClean="0">
                <a:solidFill>
                  <a:srgbClr val="231F20"/>
                </a:solidFill>
              </a:rPr>
              <a:t>.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</a:rPr>
              <a:t>2. </a:t>
            </a:r>
            <a:r>
              <a:rPr lang="en-US" sz="1600" i="1" dirty="0">
                <a:solidFill>
                  <a:srgbClr val="FF0000"/>
                </a:solidFill>
              </a:rPr>
              <a:t>Pitch </a:t>
            </a:r>
            <a:r>
              <a:rPr lang="en-US" sz="1600" i="1" dirty="0" smtClean="0">
                <a:solidFill>
                  <a:srgbClr val="FF0000"/>
                </a:solidFill>
              </a:rPr>
              <a:t>circle </a:t>
            </a:r>
            <a:r>
              <a:rPr lang="en-US" sz="1600" i="1" dirty="0">
                <a:solidFill>
                  <a:srgbClr val="FF0000"/>
                </a:solidFill>
              </a:rPr>
              <a:t>diameter</a:t>
            </a:r>
            <a:r>
              <a:rPr lang="en-US" sz="1600" dirty="0">
                <a:solidFill>
                  <a:srgbClr val="231F20"/>
                </a:solidFill>
                <a:latin typeface="Times New Roman"/>
              </a:rPr>
              <a:t>. </a:t>
            </a:r>
            <a:r>
              <a:rPr lang="en-US" sz="1600" dirty="0">
                <a:solidFill>
                  <a:srgbClr val="231F20"/>
                </a:solidFill>
              </a:rPr>
              <a:t>It is the diameter of the pitch circle.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</a:rPr>
              <a:t>3. </a:t>
            </a:r>
            <a:r>
              <a:rPr lang="en-US" sz="1600" i="1" dirty="0">
                <a:solidFill>
                  <a:srgbClr val="FF0000"/>
                </a:solidFill>
              </a:rPr>
              <a:t>Pitch point</a:t>
            </a:r>
            <a:r>
              <a:rPr lang="en-US" sz="1600" dirty="0">
                <a:solidFill>
                  <a:srgbClr val="231F20"/>
                </a:solidFill>
                <a:latin typeface="Times New Roman"/>
              </a:rPr>
              <a:t>. </a:t>
            </a:r>
            <a:r>
              <a:rPr lang="en-US" sz="1600" dirty="0">
                <a:solidFill>
                  <a:srgbClr val="231F20"/>
                </a:solidFill>
              </a:rPr>
              <a:t>It is a common point of contact between two pitch circles.</a:t>
            </a:r>
          </a:p>
          <a:p>
            <a:pPr marL="1377950" indent="-1377950" algn="l"/>
            <a:r>
              <a:rPr lang="en-US" sz="1600" dirty="0">
                <a:solidFill>
                  <a:srgbClr val="FF0000"/>
                </a:solidFill>
              </a:rPr>
              <a:t>4. </a:t>
            </a:r>
            <a:r>
              <a:rPr lang="en-US" sz="1600" i="1" dirty="0">
                <a:solidFill>
                  <a:srgbClr val="FF0000"/>
                </a:solidFill>
              </a:rPr>
              <a:t>Pitch surface</a:t>
            </a:r>
            <a:r>
              <a:rPr lang="en-US" sz="1600" dirty="0">
                <a:solidFill>
                  <a:srgbClr val="231F20"/>
                </a:solidFill>
                <a:latin typeface="Times New Roman"/>
              </a:rPr>
              <a:t>. </a:t>
            </a:r>
            <a:r>
              <a:rPr lang="en-US" sz="1600" dirty="0">
                <a:solidFill>
                  <a:srgbClr val="231F20"/>
                </a:solidFill>
              </a:rPr>
              <a:t>It is the surface of the rolling discs which the meshing gears have replaced</a:t>
            </a:r>
          </a:p>
          <a:p>
            <a:pPr marL="1377950" indent="-1377950" algn="l"/>
            <a:r>
              <a:rPr lang="en-US" sz="1600" dirty="0" smtClean="0">
                <a:solidFill>
                  <a:srgbClr val="231F20"/>
                </a:solidFill>
              </a:rPr>
              <a:t>	at </a:t>
            </a:r>
            <a:r>
              <a:rPr lang="en-US" sz="1600" dirty="0">
                <a:solidFill>
                  <a:srgbClr val="231F20"/>
                </a:solidFill>
              </a:rPr>
              <a:t>the pitch circle.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fld id="{D0EF88A6-7085-4034-9183-7DDB7227ED7B}" type="datetime1">
              <a:rPr lang="en-US" smtClean="0"/>
              <a:pPr>
                <a:spcBef>
                  <a:spcPct val="20000"/>
                </a:spcBef>
              </a:pPr>
              <a:t>1/9/2019</a:t>
            </a:fld>
            <a:endParaRPr lang="en-US" sz="1600" dirty="0">
              <a:solidFill>
                <a:srgbClr val="231F2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041651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781800" y="1371600"/>
            <a:ext cx="1981200" cy="2209800"/>
            <a:chOff x="5867400" y="2286000"/>
            <a:chExt cx="1800225" cy="19431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286000"/>
              <a:ext cx="18002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25970" y="378034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Fig.6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02" y="1600200"/>
            <a:ext cx="5197071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pPr algn="l"/>
            <a:r>
              <a:rPr lang="en-US" sz="1800" b="1" dirty="0">
                <a:solidFill>
                  <a:srgbClr val="ED008D"/>
                </a:solidFill>
              </a:rPr>
              <a:t>1. </a:t>
            </a:r>
            <a:r>
              <a:rPr lang="en-US" sz="1800" b="1" i="1" dirty="0">
                <a:solidFill>
                  <a:srgbClr val="ED008D"/>
                </a:solidFill>
              </a:rPr>
              <a:t>Tabular method</a:t>
            </a:r>
          </a:p>
          <a:p>
            <a:pPr algn="l"/>
            <a:r>
              <a:rPr lang="en-US" sz="1800" dirty="0">
                <a:solidFill>
                  <a:srgbClr val="231F20"/>
                </a:solidFill>
              </a:rPr>
              <a:t>First of all prepare the table of motions as given below :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" y="914400"/>
            <a:ext cx="837406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631801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9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315200" cy="251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5" y="3886200"/>
            <a:ext cx="7174992" cy="199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228231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5886450" cy="24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9856"/>
            <a:ext cx="7000875" cy="27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228231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28231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990600"/>
            <a:ext cx="8010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6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" y="762000"/>
            <a:ext cx="8077200" cy="20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895600"/>
            <a:ext cx="312860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1" y="1219200"/>
            <a:ext cx="7653795" cy="495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5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</a:t>
            </a:r>
            <a:r>
              <a:rPr lang="en-US" sz="1800" i="1" dirty="0"/>
              <a:t>machines						Wessam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550678" cy="5715000"/>
          </a:xfrm>
        </p:spPr>
        <p:txBody>
          <a:bodyPr>
            <a:noAutofit/>
          </a:bodyPr>
          <a:lstStyle/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1/9/2019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" y="1143000"/>
            <a:ext cx="8191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4" y="2438400"/>
            <a:ext cx="7419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924800" cy="5715000"/>
          </a:xfrm>
        </p:spPr>
        <p:txBody>
          <a:bodyPr>
            <a:noAutofit/>
          </a:bodyPr>
          <a:lstStyle/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fld id="{D0EF88A6-7085-4034-9183-7DDB7227ED7B}" type="datetime1">
              <a:rPr lang="en-US" smtClean="0"/>
              <a:pPr>
                <a:spcBef>
                  <a:spcPct val="20000"/>
                </a:spcBef>
              </a:pPr>
              <a:t>1/9/2019</a:t>
            </a:fld>
            <a:endParaRPr lang="en-US" sz="1600" dirty="0">
              <a:solidFill>
                <a:srgbClr val="231F2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74" y="694944"/>
            <a:ext cx="4593851" cy="26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63515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924800" cy="5715000"/>
          </a:xfrm>
        </p:spPr>
        <p:txBody>
          <a:bodyPr>
            <a:noAutofit/>
          </a:bodyPr>
          <a:lstStyle/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fld id="{D0EF88A6-7085-4034-9183-7DDB7227ED7B}" type="datetime1">
              <a:rPr lang="en-US" smtClean="0"/>
              <a:pPr>
                <a:spcBef>
                  <a:spcPct val="20000"/>
                </a:spcBef>
              </a:pPr>
              <a:t>1/9/2019</a:t>
            </a:fld>
            <a:endParaRPr lang="en-US" sz="1600" dirty="0">
              <a:solidFill>
                <a:srgbClr val="231F2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74" y="694944"/>
            <a:ext cx="4593851" cy="26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7077457" cy="296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5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924800" cy="5715000"/>
          </a:xfrm>
        </p:spPr>
        <p:txBody>
          <a:bodyPr>
            <a:noAutofit/>
          </a:bodyPr>
          <a:lstStyle/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fld id="{D0EF88A6-7085-4034-9183-7DDB7227ED7B}" type="datetime1">
              <a:rPr lang="en-US" smtClean="0"/>
              <a:pPr>
                <a:spcBef>
                  <a:spcPct val="20000"/>
                </a:spcBef>
              </a:pPr>
              <a:t>1/9/2019</a:t>
            </a:fld>
            <a:endParaRPr lang="en-US" sz="1600" dirty="0">
              <a:solidFill>
                <a:srgbClr val="231F2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74" y="694944"/>
            <a:ext cx="4593851" cy="26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96178"/>
            <a:ext cx="7071500" cy="269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924800" cy="5715000"/>
          </a:xfrm>
        </p:spPr>
        <p:txBody>
          <a:bodyPr>
            <a:noAutofit/>
          </a:bodyPr>
          <a:lstStyle/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fld id="{D0EF88A6-7085-4034-9183-7DDB7227ED7B}" type="datetime1">
              <a:rPr lang="en-US" smtClean="0"/>
              <a:pPr>
                <a:spcBef>
                  <a:spcPct val="20000"/>
                </a:spcBef>
              </a:pPr>
              <a:t>1/9/2019</a:t>
            </a:fld>
            <a:endParaRPr lang="en-US" sz="1600" dirty="0">
              <a:solidFill>
                <a:srgbClr val="231F2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74" y="694944"/>
            <a:ext cx="4593851" cy="26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7256930" cy="96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3" y="4488942"/>
            <a:ext cx="6950523" cy="107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2" y="5562600"/>
            <a:ext cx="688048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924800" cy="5715000"/>
          </a:xfrm>
        </p:spPr>
        <p:txBody>
          <a:bodyPr>
            <a:noAutofit/>
          </a:bodyPr>
          <a:lstStyle/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fld id="{D0EF88A6-7085-4034-9183-7DDB7227ED7B}" type="datetime1">
              <a:rPr lang="en-US" smtClean="0"/>
              <a:pPr>
                <a:spcBef>
                  <a:spcPct val="20000"/>
                </a:spcBef>
              </a:pPr>
              <a:t>1/9/2019</a:t>
            </a:fld>
            <a:endParaRPr lang="en-US" sz="1600" dirty="0">
              <a:solidFill>
                <a:srgbClr val="231F2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74" y="694944"/>
            <a:ext cx="4593851" cy="26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77429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/>
              <a:t>Theory of machines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924800" cy="5715000"/>
          </a:xfrm>
        </p:spPr>
        <p:txBody>
          <a:bodyPr>
            <a:noAutofit/>
          </a:bodyPr>
          <a:lstStyle/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  <a:p>
            <a:pPr algn="just"/>
            <a:endParaRPr lang="en-US" sz="2200" i="1" dirty="0">
              <a:solidFill>
                <a:schemeClr val="tx2"/>
              </a:solidFill>
            </a:endParaRPr>
          </a:p>
          <a:p>
            <a:pPr algn="just"/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fld id="{D0EF88A6-7085-4034-9183-7DDB7227ED7B}" type="datetime1">
              <a:rPr lang="en-US" smtClean="0"/>
              <a:pPr>
                <a:spcBef>
                  <a:spcPct val="20000"/>
                </a:spcBef>
              </a:pPr>
              <a:t>1/9/2019</a:t>
            </a:fld>
            <a:endParaRPr lang="en-US" sz="1600" dirty="0">
              <a:solidFill>
                <a:srgbClr val="231F2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74" y="694944"/>
            <a:ext cx="4593851" cy="267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4" y="3657600"/>
            <a:ext cx="759254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4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33081</TotalTime>
  <Words>2240</Words>
  <Application>Microsoft Office PowerPoint</Application>
  <PresentationFormat>On-screen Show (4:3)</PresentationFormat>
  <Paragraphs>460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o++ f machines      Wessam Al Azzawi</vt:lpstr>
      <vt:lpstr>Theory o++ 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890</cp:revision>
  <dcterms:created xsi:type="dcterms:W3CDTF">2018-10-06T04:41:10Z</dcterms:created>
  <dcterms:modified xsi:type="dcterms:W3CDTF">2019-01-10T05:58:00Z</dcterms:modified>
</cp:coreProperties>
</file>